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Mass index is a calculation that measures body weight relative to height</a:t>
            </a:r>
          </a:p>
          <a:p>
            <a:pPr/>
            <a:r>
              <a:t>Weight (kg) / Height (m)</a:t>
            </a:r>
          </a:p>
          <a:p>
            <a:pPr/>
            <a:r>
              <a:t>BMI is not the whole story and other factors should be considered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Study done at CU Anschutz Wellness Center, Participants from the Aurora / Denver area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(Left)</a:t>
            </a:r>
          </a:p>
          <a:p>
            <a:pPr/>
            <a:r>
              <a:t>- Some diseases are monogenic, one area of genome is important such as sickle cell anemia, a single single nucleotide polymorphism</a:t>
            </a:r>
          </a:p>
          <a:p>
            <a:pPr/>
          </a:p>
          <a:p>
            <a:pPr/>
            <a:r>
              <a:t>- Many chronic diseases are polygenic, where multiple areas of the genome are important such as cardiovascular, neurological, and metabolic — obesity. </a:t>
            </a:r>
          </a:p>
          <a:p>
            <a:pPr/>
          </a:p>
          <a:p>
            <a:pPr/>
            <a:r>
              <a:t>-People who have extreme polygenic risk score have notably high risk for disease</a:t>
            </a:r>
          </a:p>
          <a:p>
            <a:pPr/>
          </a:p>
          <a:p>
            <a:pPr/>
            <a:r>
              <a:t>(Right)</a:t>
            </a:r>
          </a:p>
          <a:p>
            <a:pPr/>
            <a:r>
              <a:t>- Possible that other internal factors can offset your risk score such as modifiable factors including the gut microbiome.</a:t>
            </a:r>
          </a:p>
          <a:p>
            <a:pPr/>
          </a:p>
          <a:p>
            <a:pPr/>
            <a:r>
              <a:t>- Adherence to a healthy lifestyle (minimal obesogenic behaviors) is associated with a reduced risk of obesity and obesity-related morbidities across all genetic backgrounds. </a:t>
            </a:r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on alignment, what we expect, then in the other corners are what we would not expect and maybe the environment have a larger role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Clinical information consists of</a:t>
            </a:r>
          </a:p>
          <a:p>
            <a:pPr/>
            <a:r>
              <a:t>Leptin: satiety hormone — signals to brain that body has sufficient hunger</a:t>
            </a:r>
          </a:p>
          <a:p>
            <a:pPr/>
            <a:r>
              <a:t>Ghrelin: hunger hormone — signals to brain to eat</a:t>
            </a:r>
          </a:p>
          <a:p>
            <a:pPr/>
            <a:r>
              <a:t>Resting metabolitic rate — amount of energy body needs to maintain basic physiological functions</a:t>
            </a:r>
          </a:p>
          <a:p>
            <a:pPr/>
            <a:r>
              <a:t>Ethnicity</a:t>
            </a:r>
          </a:p>
          <a:p>
            <a:pPr/>
            <a:r>
              <a:t>Etc</a:t>
            </a:r>
          </a:p>
          <a:p>
            <a:pPr/>
          </a:p>
          <a:p>
            <a:pPr/>
            <a:r>
              <a:t>Pathways: species and genus bugs make things, and these pathways represent the functions they are capable of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Shape 3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Penalized Regression Models: Extensions of linear regression that include a penalty term to prevent overfitting. They are effective for finding linear trends while managing complexity (e.g., Ridge, Lasso).</a:t>
            </a:r>
          </a:p>
          <a:p>
            <a:pPr/>
          </a:p>
          <a:p>
            <a:pPr/>
            <a:r>
              <a:t>Ensemble Learning Methods: Combine multiple models (e.g., decision trees) to capture complex, non-linear relationships between features (e.g., Random Forest, Gradient Boosting).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2" name="Shape 4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Include cross val, and tune model to numbers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overlap suggests that the species may be performing the same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Relationship Id="rId9" Type="http://schemas.openxmlformats.org/officeDocument/2006/relationships/image" Target="../media/image12.png"/><Relationship Id="rId10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12.png"/><Relationship Id="rId1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Relationship Id="rId9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Relationship Id="rId9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Relationship Id="rId9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3.png"/><Relationship Id="rId9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Relationship Id="rId9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Relationship Id="rId9" Type="http://schemas.openxmlformats.org/officeDocument/2006/relationships/image" Target="../media/image14.png"/><Relationship Id="rId10" Type="http://schemas.openxmlformats.org/officeDocument/2006/relationships/image" Target="../media/image3.png"/><Relationship Id="rId11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2.png"/><Relationship Id="rId10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Relationship Id="rId9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"/>
          <p:cNvGraphicFramePr/>
          <p:nvPr/>
        </p:nvGraphicFramePr>
        <p:xfrm>
          <a:off x="1212850" y="10050547"/>
          <a:ext cx="21958300" cy="202859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979150"/>
                <a:gridCol w="10979150"/>
              </a:tblGrid>
              <a:tr h="897460">
                <a:tc>
                  <a:txBody>
                    <a:bodyPr/>
                    <a:lstStyle/>
                    <a:p>
                      <a:pPr algn="l" defTabSz="914400"/>
                      <a:r>
                        <a:rPr b="1" sz="4000">
                          <a:solidFill>
                            <a:srgbClr val="1C7C54"/>
                          </a:solidFill>
                        </a:rPr>
                        <a:t>Zachary Caterer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4000">
                          <a:solidFill>
                            <a:srgbClr val="1C7C54"/>
                          </a:solidFill>
                        </a:rPr>
                        <a:t>Dr. Maggie Stanislawski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31131">
                <a:tc>
                  <a:txBody>
                    <a:bodyPr/>
                    <a:lstStyle/>
                    <a:p>
                      <a:pPr algn="l" defTabSz="914400">
                        <a:defRPr b="1" sz="2500">
                          <a:solidFill>
                            <a:srgbClr val="1A1A1A"/>
                          </a:solidFill>
                        </a:defRPr>
                      </a:pPr>
                      <a:r>
                        <a:t>University of Colorado Boulder </a:t>
                      </a:r>
                    </a:p>
                    <a:p>
                      <a:pPr algn="l" defTabSz="914400">
                        <a:defRPr sz="2500">
                          <a:solidFill>
                            <a:srgbClr val="1A1A1A"/>
                          </a:solidFill>
                        </a:defRPr>
                      </a:pPr>
                      <a:r>
                        <a:t>Department of Chemical and Biological Engineering + IQ Biology</a:t>
                      </a:r>
                      <a:r>
                        <a:rPr sz="2600"/>
                        <a:t>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1" sz="2500">
                          <a:solidFill>
                            <a:srgbClr val="1A1A1A"/>
                          </a:solidFill>
                        </a:defRPr>
                      </a:pPr>
                      <a:r>
                        <a:t>University of Colorado Anschutz</a:t>
                      </a:r>
                    </a:p>
                    <a:p>
                      <a:pPr algn="l" defTabSz="914400">
                        <a:defRPr sz="2500">
                          <a:solidFill>
                            <a:srgbClr val="1A1A1A"/>
                          </a:solidFill>
                        </a:defRPr>
                      </a:pPr>
                      <a:r>
                        <a:t>Department of Biomedical Informatics + Biofrontiers Institute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2" name="Genomic &amp; Gut Microbial Attributes of Body Mass Index (BMI)"/>
          <p:cNvSpPr/>
          <p:nvPr/>
        </p:nvSpPr>
        <p:spPr>
          <a:xfrm>
            <a:off x="1206500" y="3993051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b="1" sz="9000">
                <a:solidFill>
                  <a:srgbClr val="1A1A1A"/>
                </a:solidFill>
              </a:defRPr>
            </a:pPr>
            <a:r>
              <a:t>Genomic &amp; Gut Microbial Attributes of </a:t>
            </a:r>
            <a:r>
              <a:rPr>
                <a:solidFill>
                  <a:srgbClr val="1C7C54"/>
                </a:solidFill>
              </a:rPr>
              <a:t>B</a:t>
            </a:r>
            <a:r>
              <a:t>ody </a:t>
            </a:r>
            <a:r>
              <a:rPr>
                <a:solidFill>
                  <a:srgbClr val="1C7C54"/>
                </a:solidFill>
              </a:rPr>
              <a:t>M</a:t>
            </a:r>
            <a:r>
              <a:t>ass </a:t>
            </a:r>
            <a:r>
              <a:rPr>
                <a:solidFill>
                  <a:srgbClr val="1C7C54"/>
                </a:solidFill>
              </a:rPr>
              <a:t>I</a:t>
            </a:r>
            <a:r>
              <a:t>ndex </a:t>
            </a:r>
            <a:r>
              <a:rPr>
                <a:solidFill>
                  <a:srgbClr val="1C7C54"/>
                </a:solidFill>
              </a:rPr>
              <a:t>(BMI)</a:t>
            </a:r>
          </a:p>
        </p:txBody>
      </p:sp>
      <p:pic>
        <p:nvPicPr>
          <p:cNvPr id="153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search Questions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A1A1A"/>
                </a:solidFill>
              </a:defRPr>
            </a:lvl1pPr>
          </a:lstStyle>
          <a:p>
            <a:pPr/>
            <a:r>
              <a:t>Research Questions</a:t>
            </a:r>
          </a:p>
        </p:txBody>
      </p:sp>
      <p:pic>
        <p:nvPicPr>
          <p:cNvPr id="267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Are there associations between participant BMI genetic risk scores and weight loss?…"/>
          <p:cNvSpPr/>
          <p:nvPr/>
        </p:nvSpPr>
        <p:spPr>
          <a:xfrm>
            <a:off x="1212850" y="4370454"/>
            <a:ext cx="21958300" cy="38431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825500">
              <a:defRPr sz="38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Are there associations between participant BMI genetic risk scores and weight loss? </a:t>
            </a:r>
          </a:p>
          <a:p>
            <a:pPr lvl="1" algn="l" defTabSz="825500">
              <a:defRPr sz="38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(Emily Yeo &amp; Ashley Scadden)</a:t>
            </a:r>
          </a:p>
          <a:p>
            <a:pPr lvl="1" algn="l" defTabSz="825500"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algn="l" defTabSz="825500">
              <a:defRPr sz="3800">
                <a:solidFill>
                  <a:srgbClr val="1C7C5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Are there gut microbial attributes that can be used to identify the difference in participant’s actual BMI vs genetic risk? </a:t>
            </a:r>
          </a:p>
        </p:txBody>
      </p:sp>
      <p:pic>
        <p:nvPicPr>
          <p:cNvPr id="269" name="Untitled (7).png" descr="Untitled (7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Untitled (9).png" descr="Untitled (9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Untitled (11).png" descr="Untitled (1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Untitled (6).png" descr="Untitled (6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Untitled (4).png" descr="Untitled (4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Untitled (2).png" descr="Untitled (2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BMI verses genetically expected BMI — Genetic Risk Score (GRS)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A1A1A"/>
                </a:solidFill>
              </a:defRPr>
            </a:lvl1pPr>
          </a:lstStyle>
          <a:p>
            <a:pPr/>
            <a:r>
              <a:t>BMI verses genetically expected BMI — Genetic Risk Score (GRS)</a:t>
            </a:r>
          </a:p>
        </p:txBody>
      </p:sp>
      <p:pic>
        <p:nvPicPr>
          <p:cNvPr id="277" name="BFI_bw_left.png" descr="BFI_bw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Untitled (7).png" descr="Untitled (7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Untitled (9).png" descr="Untitled (9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Untitled (11).png" descr="Untitled (1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Untitled (6).png" descr="Untitled (6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11790" y="3822334"/>
            <a:ext cx="11560420" cy="8675698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7249035" y="10198184"/>
            <a:ext cx="3072142" cy="1510632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4" name="Rectangle"/>
          <p:cNvSpPr/>
          <p:nvPr/>
        </p:nvSpPr>
        <p:spPr>
          <a:xfrm>
            <a:off x="13434831" y="4311203"/>
            <a:ext cx="2548568" cy="2902128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5" name="Rectangle"/>
          <p:cNvSpPr/>
          <p:nvPr/>
        </p:nvSpPr>
        <p:spPr>
          <a:xfrm>
            <a:off x="13254491" y="9680706"/>
            <a:ext cx="2728907" cy="2013664"/>
          </a:xfrm>
          <a:prstGeom prst="rect">
            <a:avLst/>
          </a:prstGeom>
          <a:ln w="63500">
            <a:solidFill>
              <a:srgbClr val="1C7C54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6" name="Rectangle"/>
          <p:cNvSpPr/>
          <p:nvPr/>
        </p:nvSpPr>
        <p:spPr>
          <a:xfrm>
            <a:off x="7230547" y="4347879"/>
            <a:ext cx="3072142" cy="3041972"/>
          </a:xfrm>
          <a:prstGeom prst="rect">
            <a:avLst/>
          </a:prstGeom>
          <a:ln w="63500">
            <a:solidFill>
              <a:srgbClr val="1C7C54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" name="GRS&lt;BMI"/>
          <p:cNvSpPr/>
          <p:nvPr/>
        </p:nvSpPr>
        <p:spPr>
          <a:xfrm>
            <a:off x="7230547" y="4347879"/>
            <a:ext cx="3072142" cy="9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GRS&lt;BMI</a:t>
            </a:r>
          </a:p>
        </p:txBody>
      </p:sp>
      <p:sp>
        <p:nvSpPr>
          <p:cNvPr id="288" name="GRS&gt;BMI"/>
          <p:cNvSpPr/>
          <p:nvPr/>
        </p:nvSpPr>
        <p:spPr>
          <a:xfrm>
            <a:off x="13082874" y="10717972"/>
            <a:ext cx="3072142" cy="90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GRS&gt;BMI</a:t>
            </a:r>
          </a:p>
        </p:txBody>
      </p:sp>
      <p:sp>
        <p:nvSpPr>
          <p:cNvPr id="289" name="Line"/>
          <p:cNvSpPr/>
          <p:nvPr/>
        </p:nvSpPr>
        <p:spPr>
          <a:xfrm flipH="1" flipV="1">
            <a:off x="10042081" y="6284723"/>
            <a:ext cx="8789922" cy="689852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0" name="Line"/>
          <p:cNvSpPr/>
          <p:nvPr/>
        </p:nvSpPr>
        <p:spPr>
          <a:xfrm flipH="1">
            <a:off x="15857111" y="8179956"/>
            <a:ext cx="3048102" cy="1647893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1" name="Environment?"/>
          <p:cNvSpPr/>
          <p:nvPr/>
        </p:nvSpPr>
        <p:spPr>
          <a:xfrm>
            <a:off x="18876168" y="6971827"/>
            <a:ext cx="3367667" cy="1207990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Environment?</a:t>
            </a:r>
          </a:p>
        </p:txBody>
      </p:sp>
      <p:pic>
        <p:nvPicPr>
          <p:cNvPr id="292" name="Untitled (4).png" descr="Untitled (4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Untitled (2).png" descr="Untitled (2)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8"/>
      <p:bldP build="whole" bldLvl="1" animBg="1" rev="0" advAuto="0" spid="291" grpId="7"/>
      <p:bldP build="whole" bldLvl="1" animBg="1" rev="0" advAuto="0" spid="284" grpId="2"/>
      <p:bldP build="whole" bldLvl="1" animBg="1" rev="0" advAuto="0" spid="289" grpId="9"/>
      <p:bldP build="whole" bldLvl="1" animBg="1" rev="0" advAuto="0" spid="286" grpId="3"/>
      <p:bldP build="whole" bldLvl="1" animBg="1" rev="0" advAuto="0" spid="285" grpId="4"/>
      <p:bldP build="whole" bldLvl="1" animBg="1" rev="0" advAuto="0" spid="287" grpId="6"/>
      <p:bldP build="whole" bldLvl="1" animBg="1" rev="0" advAuto="0" spid="283" grpId="1"/>
      <p:bldP build="whole" bldLvl="1" animBg="1" rev="0" advAuto="0" spid="288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Only Species"/>
          <p:cNvSpPr/>
          <p:nvPr/>
        </p:nvSpPr>
        <p:spPr>
          <a:xfrm>
            <a:off x="18073197" y="3002931"/>
            <a:ext cx="2379303" cy="2379302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Only Species</a:t>
            </a:r>
          </a:p>
        </p:txBody>
      </p:sp>
      <p:sp>
        <p:nvSpPr>
          <p:cNvPr id="298" name="Species + Clinical"/>
          <p:cNvSpPr/>
          <p:nvPr/>
        </p:nvSpPr>
        <p:spPr>
          <a:xfrm>
            <a:off x="17946197" y="2875931"/>
            <a:ext cx="2379303" cy="2379302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 + Clinical</a:t>
            </a:r>
          </a:p>
        </p:txBody>
      </p:sp>
      <p:sp>
        <p:nvSpPr>
          <p:cNvPr id="299" name="Dataset Overview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A1A1A"/>
                </a:solidFill>
              </a:defRPr>
            </a:lvl1pPr>
          </a:lstStyle>
          <a:p>
            <a:pPr/>
            <a:r>
              <a:t>Dataset Overview</a:t>
            </a:r>
          </a:p>
        </p:txBody>
      </p:sp>
      <p:pic>
        <p:nvPicPr>
          <p:cNvPr id="300" name="BFI_bw_left.png" descr="BFI_bw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Untitled (7).png" descr="Untitled (7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Untitled (9).png" descr="Untitled (9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Untitled (11).png" descr="Untitled (1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Untitled (6).png" descr="Untitled (6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*Taxa, w/, w/o clinical information &amp; minus redundant features"/>
          <p:cNvSpPr/>
          <p:nvPr/>
        </p:nvSpPr>
        <p:spPr>
          <a:xfrm>
            <a:off x="-165101" y="11896589"/>
            <a:ext cx="5413178" cy="800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825500">
              <a:defRPr sz="20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*Taxa, w/, w/o clinical information &amp; minus redundant features</a:t>
            </a:r>
          </a:p>
        </p:txBody>
      </p:sp>
      <p:sp>
        <p:nvSpPr>
          <p:cNvPr id="306" name="Line"/>
          <p:cNvSpPr/>
          <p:nvPr/>
        </p:nvSpPr>
        <p:spPr>
          <a:xfrm>
            <a:off x="8751063" y="6788429"/>
            <a:ext cx="1275497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7" name="Line"/>
          <p:cNvSpPr/>
          <p:nvPr/>
        </p:nvSpPr>
        <p:spPr>
          <a:xfrm>
            <a:off x="16283561" y="6788429"/>
            <a:ext cx="1275497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08" name="stanislawski_rotation_presentation (1).png" descr="stanislawski_rotation_presentation (1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20749" y="4936403"/>
            <a:ext cx="5291503" cy="3704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tanislawski_rotation_presentation.png" descr="stanislawski_rotation_presentation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99750" y="4936403"/>
            <a:ext cx="5490275" cy="3843193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Plus Mark"/>
          <p:cNvSpPr/>
          <p:nvPr/>
        </p:nvSpPr>
        <p:spPr>
          <a:xfrm>
            <a:off x="12520060" y="622299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11" name="stanislawski_rotation_presentation.png" descr="stanislawski_rotation_presentation.png"/>
          <p:cNvPicPr>
            <a:picLocks noChangeAspect="1"/>
          </p:cNvPicPr>
          <p:nvPr/>
        </p:nvPicPr>
        <p:blipFill>
          <a:blip r:embed="rId10">
            <a:extLst/>
          </a:blip>
          <a:srcRect l="33683" t="26400" r="46315" b="40722"/>
          <a:stretch>
            <a:fillRect/>
          </a:stretch>
        </p:blipFill>
        <p:spPr>
          <a:xfrm>
            <a:off x="13988244" y="5511484"/>
            <a:ext cx="2219398" cy="2553832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Non Redundant Species + Clinical"/>
          <p:cNvSpPr/>
          <p:nvPr/>
        </p:nvSpPr>
        <p:spPr>
          <a:xfrm>
            <a:off x="17819197" y="2748931"/>
            <a:ext cx="2379303" cy="2379302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Non Redundant Species + Clinical</a:t>
            </a:r>
          </a:p>
        </p:txBody>
      </p:sp>
      <p:sp>
        <p:nvSpPr>
          <p:cNvPr id="313" name="Only Genus"/>
          <p:cNvSpPr/>
          <p:nvPr/>
        </p:nvSpPr>
        <p:spPr>
          <a:xfrm>
            <a:off x="18073197" y="5777461"/>
            <a:ext cx="2379303" cy="2379303"/>
          </a:xfrm>
          <a:prstGeom prst="ellipse">
            <a:avLst/>
          </a:prstGeom>
          <a:solidFill>
            <a:schemeClr val="accent3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Only Genus</a:t>
            </a:r>
          </a:p>
        </p:txBody>
      </p:sp>
      <p:sp>
        <p:nvSpPr>
          <p:cNvPr id="314" name="Only Pathways"/>
          <p:cNvSpPr/>
          <p:nvPr/>
        </p:nvSpPr>
        <p:spPr>
          <a:xfrm>
            <a:off x="18073197" y="8587767"/>
            <a:ext cx="2379303" cy="2379302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Only Pathways</a:t>
            </a:r>
          </a:p>
        </p:txBody>
      </p:sp>
      <p:sp>
        <p:nvSpPr>
          <p:cNvPr id="315" name="Genus + Clinical"/>
          <p:cNvSpPr/>
          <p:nvPr/>
        </p:nvSpPr>
        <p:spPr>
          <a:xfrm>
            <a:off x="17946197" y="5648959"/>
            <a:ext cx="2379303" cy="2379303"/>
          </a:xfrm>
          <a:prstGeom prst="ellipse">
            <a:avLst/>
          </a:prstGeom>
          <a:solidFill>
            <a:schemeClr val="accent3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Genus + Clinical</a:t>
            </a:r>
          </a:p>
        </p:txBody>
      </p:sp>
      <p:sp>
        <p:nvSpPr>
          <p:cNvPr id="316" name="Genus*"/>
          <p:cNvSpPr/>
          <p:nvPr/>
        </p:nvSpPr>
        <p:spPr>
          <a:xfrm>
            <a:off x="17819197" y="5521959"/>
            <a:ext cx="2379303" cy="2379303"/>
          </a:xfrm>
          <a:prstGeom prst="ellipse">
            <a:avLst/>
          </a:prstGeom>
          <a:solidFill>
            <a:schemeClr val="accent3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Genus*</a:t>
            </a:r>
          </a:p>
        </p:txBody>
      </p:sp>
      <p:sp>
        <p:nvSpPr>
          <p:cNvPr id="317" name="Pathways + Clinical"/>
          <p:cNvSpPr/>
          <p:nvPr/>
        </p:nvSpPr>
        <p:spPr>
          <a:xfrm>
            <a:off x="17946197" y="8460767"/>
            <a:ext cx="2379303" cy="2379302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Pathways + Clinical</a:t>
            </a:r>
          </a:p>
        </p:txBody>
      </p:sp>
      <p:sp>
        <p:nvSpPr>
          <p:cNvPr id="318" name="Pathways*"/>
          <p:cNvSpPr/>
          <p:nvPr/>
        </p:nvSpPr>
        <p:spPr>
          <a:xfrm>
            <a:off x="17819197" y="8335439"/>
            <a:ext cx="2379303" cy="2379303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Pathways*</a:t>
            </a:r>
          </a:p>
        </p:txBody>
      </p:sp>
      <p:sp>
        <p:nvSpPr>
          <p:cNvPr id="319" name="Species*"/>
          <p:cNvSpPr/>
          <p:nvPr/>
        </p:nvSpPr>
        <p:spPr>
          <a:xfrm>
            <a:off x="17819197" y="2748931"/>
            <a:ext cx="2379303" cy="2379302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Species*</a:t>
            </a:r>
          </a:p>
        </p:txBody>
      </p:sp>
      <p:pic>
        <p:nvPicPr>
          <p:cNvPr id="320" name="Untitled (4).png" descr="Untitled (4)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Untitled (2).png" descr="Untitled (2)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15"/>
      <p:bldP build="whole" bldLvl="1" animBg="1" rev="0" advAuto="0" spid="318" grpId="17"/>
      <p:bldP build="whole" bldLvl="1" animBg="1" rev="0" advAuto="0" spid="307" grpId="3"/>
      <p:bldP build="whole" bldLvl="1" animBg="1" rev="0" advAuto="0" spid="314" grpId="12"/>
      <p:bldP build="whole" bldLvl="1" animBg="1" rev="0" advAuto="0" spid="311" grpId="7"/>
      <p:bldP build="whole" bldLvl="1" animBg="1" rev="0" advAuto="0" spid="297" grpId="4"/>
      <p:bldP build="whole" bldLvl="1" animBg="1" rev="0" advAuto="0" spid="312" grpId="8"/>
      <p:bldP build="whole" bldLvl="1" animBg="1" rev="0" advAuto="0" spid="305" grpId="11"/>
      <p:bldP build="whole" bldLvl="1" animBg="1" rev="0" advAuto="0" spid="312" grpId="10"/>
      <p:bldP build="whole" bldLvl="1" animBg="1" rev="0" advAuto="0" spid="319" grpId="9"/>
      <p:bldP build="whole" bldLvl="1" animBg="1" rev="0" advAuto="0" spid="310" grpId="6"/>
      <p:bldP build="whole" bldLvl="1" animBg="1" rev="0" advAuto="0" spid="306" grpId="2"/>
      <p:bldP build="whole" bldLvl="1" animBg="1" rev="0" advAuto="0" spid="308" grpId="1"/>
      <p:bldP build="whole" bldLvl="1" animBg="1" rev="0" advAuto="0" spid="315" grpId="14"/>
      <p:bldP build="whole" bldLvl="1" animBg="1" rev="0" advAuto="0" spid="298" grpId="5"/>
      <p:bldP build="whole" bldLvl="1" animBg="1" rev="0" advAuto="0" spid="313" grpId="13"/>
      <p:bldP build="whole" bldLvl="1" animBg="1" rev="0" advAuto="0" spid="316" grpId="1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ounded Rectangle"/>
          <p:cNvSpPr/>
          <p:nvPr/>
        </p:nvSpPr>
        <p:spPr>
          <a:xfrm>
            <a:off x="8912369" y="5984835"/>
            <a:ext cx="4898988" cy="1226494"/>
          </a:xfrm>
          <a:prstGeom prst="roundRect">
            <a:avLst>
              <a:gd name="adj" fmla="val 47047"/>
            </a:avLst>
          </a:prstGeom>
          <a:solidFill>
            <a:schemeClr val="accent6">
              <a:satOff val="-20754"/>
              <a:lumOff val="-16738"/>
            </a:scheme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defTabSz="825500">
              <a:defRPr b="1" sz="3200">
                <a:solidFill>
                  <a:srgbClr val="000000"/>
                </a:solidFill>
              </a:defRPr>
            </a:pPr>
          </a:p>
        </p:txBody>
      </p:sp>
      <p:sp>
        <p:nvSpPr>
          <p:cNvPr id="326" name="Pathways"/>
          <p:cNvSpPr/>
          <p:nvPr/>
        </p:nvSpPr>
        <p:spPr>
          <a:xfrm>
            <a:off x="2958763" y="10493242"/>
            <a:ext cx="2379303" cy="2379303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Pathways</a:t>
            </a:r>
          </a:p>
        </p:txBody>
      </p:sp>
      <p:sp>
        <p:nvSpPr>
          <p:cNvPr id="327" name="Pathways"/>
          <p:cNvSpPr/>
          <p:nvPr/>
        </p:nvSpPr>
        <p:spPr>
          <a:xfrm>
            <a:off x="2831763" y="10366242"/>
            <a:ext cx="2379303" cy="2379303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Pathways</a:t>
            </a:r>
          </a:p>
        </p:txBody>
      </p:sp>
      <p:sp>
        <p:nvSpPr>
          <p:cNvPr id="328" name="Genus"/>
          <p:cNvSpPr/>
          <p:nvPr/>
        </p:nvSpPr>
        <p:spPr>
          <a:xfrm>
            <a:off x="2958763" y="7685357"/>
            <a:ext cx="2379303" cy="2379303"/>
          </a:xfrm>
          <a:prstGeom prst="ellipse">
            <a:avLst/>
          </a:prstGeom>
          <a:solidFill>
            <a:schemeClr val="accent3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Genus</a:t>
            </a:r>
          </a:p>
        </p:txBody>
      </p:sp>
      <p:sp>
        <p:nvSpPr>
          <p:cNvPr id="329" name="Genus"/>
          <p:cNvSpPr/>
          <p:nvPr/>
        </p:nvSpPr>
        <p:spPr>
          <a:xfrm>
            <a:off x="2831763" y="7558357"/>
            <a:ext cx="2379303" cy="2379303"/>
          </a:xfrm>
          <a:prstGeom prst="ellipse">
            <a:avLst/>
          </a:prstGeom>
          <a:solidFill>
            <a:schemeClr val="accent3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Genus</a:t>
            </a:r>
          </a:p>
        </p:txBody>
      </p:sp>
      <p:sp>
        <p:nvSpPr>
          <p:cNvPr id="330" name="Species"/>
          <p:cNvSpPr/>
          <p:nvPr/>
        </p:nvSpPr>
        <p:spPr>
          <a:xfrm>
            <a:off x="2958763" y="4845721"/>
            <a:ext cx="2379303" cy="2379303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</a:t>
            </a:r>
          </a:p>
        </p:txBody>
      </p:sp>
      <p:sp>
        <p:nvSpPr>
          <p:cNvPr id="331" name="Species"/>
          <p:cNvSpPr/>
          <p:nvPr/>
        </p:nvSpPr>
        <p:spPr>
          <a:xfrm>
            <a:off x="2831763" y="4718721"/>
            <a:ext cx="2379303" cy="2379303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</a:t>
            </a:r>
          </a:p>
        </p:txBody>
      </p:sp>
      <p:sp>
        <p:nvSpPr>
          <p:cNvPr id="332" name="Dataset, Models, and Metrics Overview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b="1" sz="7000">
                <a:solidFill>
                  <a:srgbClr val="1A1A1A"/>
                </a:solidFill>
              </a:defRPr>
            </a:pPr>
            <a:r>
              <a:t>Dataset, Models, and Metrics Overview</a:t>
            </a:r>
          </a:p>
        </p:txBody>
      </p:sp>
      <p:pic>
        <p:nvPicPr>
          <p:cNvPr id="333" name="BFI_bw_left.png" descr="BFI_bw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Untitled (9).png" descr="Untitled (9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Untitled (11).png" descr="Untitled (1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Untitled (8).png" descr="Untitled (8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565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Rounded Rectangle"/>
          <p:cNvSpPr/>
          <p:nvPr/>
        </p:nvSpPr>
        <p:spPr>
          <a:xfrm>
            <a:off x="8912369" y="9268344"/>
            <a:ext cx="4898988" cy="1226493"/>
          </a:xfrm>
          <a:prstGeom prst="roundRect">
            <a:avLst>
              <a:gd name="adj" fmla="val 47047"/>
            </a:avLst>
          </a:prstGeom>
          <a:solidFill>
            <a:schemeClr val="accent6">
              <a:satOff val="-20754"/>
              <a:lumOff val="-16738"/>
            </a:scheme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defTabSz="825500">
              <a:defRPr b="1" sz="3200">
                <a:solidFill>
                  <a:srgbClr val="000000"/>
                </a:solidFill>
              </a:defRPr>
            </a:pPr>
          </a:p>
        </p:txBody>
      </p:sp>
      <p:sp>
        <p:nvSpPr>
          <p:cNvPr id="338" name="Penalized Regression Models…"/>
          <p:cNvSpPr/>
          <p:nvPr/>
        </p:nvSpPr>
        <p:spPr>
          <a:xfrm>
            <a:off x="8920539" y="5985920"/>
            <a:ext cx="4882646" cy="2902128"/>
          </a:xfrm>
          <a:prstGeom prst="roundRect">
            <a:avLst>
              <a:gd name="adj" fmla="val 19817"/>
            </a:avLst>
          </a:prstGeom>
          <a:ln w="63500">
            <a:solidFill>
              <a:schemeClr val="accent6">
                <a:satOff val="-20754"/>
                <a:lumOff val="-1673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sz="3300">
                <a:solidFill>
                  <a:srgbClr val="FFFFFF"/>
                </a:solidFill>
              </a:defRPr>
            </a:pPr>
            <a:r>
              <a:t>Penalized Regression Models</a:t>
            </a:r>
          </a:p>
          <a:p>
            <a:pPr defTabSz="825500">
              <a:defRPr b="1" sz="3300">
                <a:solidFill>
                  <a:srgbClr val="000000"/>
                </a:solidFill>
              </a:defRPr>
            </a:pP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Elastic Net</a:t>
            </a: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Lasso</a:t>
            </a: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Ridge</a:t>
            </a:r>
          </a:p>
        </p:txBody>
      </p:sp>
      <p:sp>
        <p:nvSpPr>
          <p:cNvPr id="339" name="Species*"/>
          <p:cNvSpPr/>
          <p:nvPr/>
        </p:nvSpPr>
        <p:spPr>
          <a:xfrm>
            <a:off x="2704763" y="4591722"/>
            <a:ext cx="2379303" cy="2379302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Species*</a:t>
            </a:r>
          </a:p>
        </p:txBody>
      </p:sp>
      <p:sp>
        <p:nvSpPr>
          <p:cNvPr id="340" name="Genus*"/>
          <p:cNvSpPr/>
          <p:nvPr/>
        </p:nvSpPr>
        <p:spPr>
          <a:xfrm>
            <a:off x="2704763" y="7431357"/>
            <a:ext cx="2379303" cy="2379303"/>
          </a:xfrm>
          <a:prstGeom prst="ellipse">
            <a:avLst/>
          </a:prstGeom>
          <a:solidFill>
            <a:schemeClr val="accent3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Genus*</a:t>
            </a:r>
          </a:p>
        </p:txBody>
      </p:sp>
      <p:sp>
        <p:nvSpPr>
          <p:cNvPr id="341" name="Pathways*"/>
          <p:cNvSpPr/>
          <p:nvPr/>
        </p:nvSpPr>
        <p:spPr>
          <a:xfrm>
            <a:off x="2704763" y="10239242"/>
            <a:ext cx="2379303" cy="2379303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Pathways*</a:t>
            </a:r>
          </a:p>
        </p:txBody>
      </p:sp>
      <p:sp>
        <p:nvSpPr>
          <p:cNvPr id="342" name="Datasets"/>
          <p:cNvSpPr/>
          <p:nvPr/>
        </p:nvSpPr>
        <p:spPr>
          <a:xfrm>
            <a:off x="2927013" y="3490038"/>
            <a:ext cx="2442803" cy="800101"/>
          </a:xfrm>
          <a:prstGeom prst="roundRect">
            <a:avLst>
              <a:gd name="adj" fmla="val 23810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Datasets</a:t>
            </a:r>
          </a:p>
        </p:txBody>
      </p:sp>
      <p:sp>
        <p:nvSpPr>
          <p:cNvPr id="343" name="Models"/>
          <p:cNvSpPr/>
          <p:nvPr/>
        </p:nvSpPr>
        <p:spPr>
          <a:xfrm>
            <a:off x="10005290" y="3490038"/>
            <a:ext cx="2442803" cy="800101"/>
          </a:xfrm>
          <a:prstGeom prst="roundRect">
            <a:avLst>
              <a:gd name="adj" fmla="val 23810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344" name="Metrics"/>
          <p:cNvSpPr/>
          <p:nvPr/>
        </p:nvSpPr>
        <p:spPr>
          <a:xfrm>
            <a:off x="19014183" y="3490038"/>
            <a:ext cx="2442803" cy="800101"/>
          </a:xfrm>
          <a:prstGeom prst="roundRect">
            <a:avLst>
              <a:gd name="adj" fmla="val 23810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Metrics</a:t>
            </a:r>
          </a:p>
        </p:txBody>
      </p:sp>
      <p:sp>
        <p:nvSpPr>
          <p:cNvPr id="345" name="Line"/>
          <p:cNvSpPr/>
          <p:nvPr/>
        </p:nvSpPr>
        <p:spPr>
          <a:xfrm>
            <a:off x="6053573" y="8748007"/>
            <a:ext cx="2442803" cy="1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6" name="Line"/>
          <p:cNvSpPr/>
          <p:nvPr/>
        </p:nvSpPr>
        <p:spPr>
          <a:xfrm>
            <a:off x="13957006" y="8875007"/>
            <a:ext cx="2442803" cy="1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47" name="sample_model_metrics.png" descr="sample_model_metric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469912" y="4868035"/>
            <a:ext cx="7531347" cy="753134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Ensemble Learning Methods…"/>
          <p:cNvSpPr/>
          <p:nvPr/>
        </p:nvSpPr>
        <p:spPr>
          <a:xfrm>
            <a:off x="8920539" y="9270496"/>
            <a:ext cx="4882646" cy="2902127"/>
          </a:xfrm>
          <a:prstGeom prst="roundRect">
            <a:avLst>
              <a:gd name="adj" fmla="val 19817"/>
            </a:avLst>
          </a:prstGeom>
          <a:ln w="63500">
            <a:solidFill>
              <a:schemeClr val="accent6">
                <a:satOff val="-20754"/>
                <a:lumOff val="-1673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sz="3300">
                <a:solidFill>
                  <a:srgbClr val="FFFFFF"/>
                </a:solidFill>
              </a:defRPr>
            </a:pPr>
            <a:r>
              <a:t>Ensemble Learning Methods</a:t>
            </a:r>
          </a:p>
          <a:p>
            <a:pPr defTabSz="825500">
              <a:defRPr b="1" sz="3300">
                <a:solidFill>
                  <a:srgbClr val="000000"/>
                </a:solidFill>
              </a:defRPr>
            </a:pP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Random Forest</a:t>
            </a: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XGBoost</a:t>
            </a:r>
          </a:p>
        </p:txBody>
      </p:sp>
      <p:sp>
        <p:nvSpPr>
          <p:cNvPr id="349" name="*Taxa, w/, w/o clinical information &amp; minus redundant features"/>
          <p:cNvSpPr/>
          <p:nvPr/>
        </p:nvSpPr>
        <p:spPr>
          <a:xfrm>
            <a:off x="-165101" y="11417409"/>
            <a:ext cx="2807419" cy="14157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825500">
              <a:defRPr sz="20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*Taxa, w/, w/o clinical information &amp; minus redundant features</a:t>
            </a:r>
          </a:p>
        </p:txBody>
      </p:sp>
      <p:pic>
        <p:nvPicPr>
          <p:cNvPr id="350" name="Untitled (6).png" descr="Untitled (6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Untitled (4).png" descr="Untitled (4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Untitled (2).png" descr="Untitled (2)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5"/>
      <p:bldP build="whole" bldLvl="1" animBg="1" rev="0" advAuto="0" spid="346" grpId="7"/>
      <p:bldP build="whole" bldLvl="1" animBg="1" rev="0" advAuto="0" spid="325" grpId="2"/>
      <p:bldP build="whole" bldLvl="1" animBg="1" rev="0" advAuto="0" spid="337" grpId="3"/>
      <p:bldP build="whole" bldLvl="1" animBg="1" rev="0" advAuto="0" spid="343" grpId="6"/>
      <p:bldP build="whole" bldLvl="1" animBg="1" rev="0" advAuto="0" spid="338" grpId="1"/>
      <p:bldP build="whole" bldLvl="1" animBg="1" rev="0" advAuto="0" spid="347" grpId="8"/>
      <p:bldP build="whole" bldLvl="1" animBg="1" rev="0" advAuto="0" spid="348" grpId="4"/>
      <p:bldP build="whole" bldLvl="1" animBg="1" rev="0" advAuto="0" spid="344" grpId="9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ounded Rectangle"/>
          <p:cNvSpPr/>
          <p:nvPr/>
        </p:nvSpPr>
        <p:spPr>
          <a:xfrm>
            <a:off x="8912369" y="5984835"/>
            <a:ext cx="4898988" cy="1226494"/>
          </a:xfrm>
          <a:prstGeom prst="roundRect">
            <a:avLst>
              <a:gd name="adj" fmla="val 47047"/>
            </a:avLst>
          </a:prstGeom>
          <a:solidFill>
            <a:schemeClr val="accent6">
              <a:satOff val="-20754"/>
              <a:lumOff val="-16738"/>
            </a:scheme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defTabSz="825500">
              <a:defRPr b="1" sz="3200">
                <a:solidFill>
                  <a:srgbClr val="000000"/>
                </a:solidFill>
              </a:defRPr>
            </a:pPr>
          </a:p>
        </p:txBody>
      </p:sp>
      <p:sp>
        <p:nvSpPr>
          <p:cNvPr id="357" name="Dataset, Models, and Metrics Overview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b="1" sz="7000">
                <a:solidFill>
                  <a:srgbClr val="1A1A1A"/>
                </a:solidFill>
              </a:defRPr>
            </a:pPr>
            <a:r>
              <a:t>Dataset, Models, and Metrics Overview</a:t>
            </a:r>
          </a:p>
        </p:txBody>
      </p:sp>
      <p:pic>
        <p:nvPicPr>
          <p:cNvPr id="358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Untitled (9).png" descr="Untitled (9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Untitled (11).png" descr="Untitled (1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Untitled (8).png" descr="Untitled (8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565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Rounded Rectangle"/>
          <p:cNvSpPr/>
          <p:nvPr/>
        </p:nvSpPr>
        <p:spPr>
          <a:xfrm>
            <a:off x="8912369" y="9268344"/>
            <a:ext cx="4898988" cy="1226493"/>
          </a:xfrm>
          <a:prstGeom prst="roundRect">
            <a:avLst>
              <a:gd name="adj" fmla="val 47047"/>
            </a:avLst>
          </a:prstGeom>
          <a:solidFill>
            <a:schemeClr val="accent6">
              <a:satOff val="-20754"/>
              <a:lumOff val="-16738"/>
            </a:schemeClr>
          </a:solidFill>
          <a:ln w="12700">
            <a:miter lim="400000"/>
          </a:ln>
        </p:spPr>
        <p:txBody>
          <a:bodyPr lIns="50800" tIns="50800" rIns="50800" bIns="50800"/>
          <a:lstStyle/>
          <a:p>
            <a:pPr defTabSz="825500">
              <a:defRPr b="1" sz="3200">
                <a:solidFill>
                  <a:srgbClr val="000000"/>
                </a:solidFill>
              </a:defRPr>
            </a:pPr>
          </a:p>
        </p:txBody>
      </p:sp>
      <p:sp>
        <p:nvSpPr>
          <p:cNvPr id="363" name="Penalized Regression Models…"/>
          <p:cNvSpPr/>
          <p:nvPr/>
        </p:nvSpPr>
        <p:spPr>
          <a:xfrm>
            <a:off x="8920539" y="5985920"/>
            <a:ext cx="4882646" cy="2902128"/>
          </a:xfrm>
          <a:prstGeom prst="roundRect">
            <a:avLst>
              <a:gd name="adj" fmla="val 19817"/>
            </a:avLst>
          </a:prstGeom>
          <a:ln w="63500">
            <a:solidFill>
              <a:schemeClr val="accent6">
                <a:satOff val="-20754"/>
                <a:lumOff val="-1673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sz="3300">
                <a:solidFill>
                  <a:srgbClr val="FFFFFF"/>
                </a:solidFill>
              </a:defRPr>
            </a:pPr>
            <a:r>
              <a:t>Penalized Regression Models</a:t>
            </a:r>
          </a:p>
          <a:p>
            <a:pPr defTabSz="825500">
              <a:defRPr b="1" sz="3300">
                <a:solidFill>
                  <a:srgbClr val="000000"/>
                </a:solidFill>
              </a:defRPr>
            </a:pP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Elastic Net</a:t>
            </a: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Lasso</a:t>
            </a: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Ridge</a:t>
            </a:r>
          </a:p>
        </p:txBody>
      </p:sp>
      <p:sp>
        <p:nvSpPr>
          <p:cNvPr id="364" name="Datasets"/>
          <p:cNvSpPr/>
          <p:nvPr/>
        </p:nvSpPr>
        <p:spPr>
          <a:xfrm>
            <a:off x="2927013" y="3490038"/>
            <a:ext cx="2442803" cy="800101"/>
          </a:xfrm>
          <a:prstGeom prst="roundRect">
            <a:avLst>
              <a:gd name="adj" fmla="val 23810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Datasets</a:t>
            </a:r>
          </a:p>
        </p:txBody>
      </p:sp>
      <p:sp>
        <p:nvSpPr>
          <p:cNvPr id="365" name="Models"/>
          <p:cNvSpPr/>
          <p:nvPr/>
        </p:nvSpPr>
        <p:spPr>
          <a:xfrm>
            <a:off x="10005290" y="3490038"/>
            <a:ext cx="2442803" cy="800101"/>
          </a:xfrm>
          <a:prstGeom prst="roundRect">
            <a:avLst>
              <a:gd name="adj" fmla="val 23810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366" name="Metrics"/>
          <p:cNvSpPr/>
          <p:nvPr/>
        </p:nvSpPr>
        <p:spPr>
          <a:xfrm>
            <a:off x="19014183" y="3490038"/>
            <a:ext cx="2442803" cy="800101"/>
          </a:xfrm>
          <a:prstGeom prst="roundRect">
            <a:avLst>
              <a:gd name="adj" fmla="val 23810"/>
            </a:avLst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Metrics</a:t>
            </a:r>
          </a:p>
        </p:txBody>
      </p:sp>
      <p:sp>
        <p:nvSpPr>
          <p:cNvPr id="367" name="Line"/>
          <p:cNvSpPr/>
          <p:nvPr/>
        </p:nvSpPr>
        <p:spPr>
          <a:xfrm>
            <a:off x="6053573" y="8748007"/>
            <a:ext cx="2442803" cy="1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8" name="Line"/>
          <p:cNvSpPr/>
          <p:nvPr/>
        </p:nvSpPr>
        <p:spPr>
          <a:xfrm>
            <a:off x="13957006" y="8875007"/>
            <a:ext cx="2442803" cy="1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69" name="sample_model_metrics.png" descr="sample_model_metrics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68172"/>
          <a:stretch>
            <a:fillRect/>
          </a:stretch>
        </p:blipFill>
        <p:spPr>
          <a:xfrm>
            <a:off x="16469912" y="4868035"/>
            <a:ext cx="7531347" cy="2397011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Ensemble Learning Methods…"/>
          <p:cNvSpPr/>
          <p:nvPr/>
        </p:nvSpPr>
        <p:spPr>
          <a:xfrm>
            <a:off x="8920539" y="9270496"/>
            <a:ext cx="4882646" cy="2902127"/>
          </a:xfrm>
          <a:prstGeom prst="roundRect">
            <a:avLst>
              <a:gd name="adj" fmla="val 19817"/>
            </a:avLst>
          </a:prstGeom>
          <a:ln w="63500">
            <a:solidFill>
              <a:schemeClr val="accent6">
                <a:satOff val="-20754"/>
                <a:lumOff val="-1673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defRPr b="1" sz="3300">
                <a:solidFill>
                  <a:srgbClr val="FFFFFF"/>
                </a:solidFill>
              </a:defRPr>
            </a:pPr>
            <a:r>
              <a:t>Ensemble Learning Methods</a:t>
            </a:r>
          </a:p>
          <a:p>
            <a:pPr defTabSz="825500">
              <a:defRPr b="1" sz="3300">
                <a:solidFill>
                  <a:srgbClr val="000000"/>
                </a:solidFill>
              </a:defRPr>
            </a:pP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Random Forest</a:t>
            </a:r>
          </a:p>
          <a:p>
            <a:pPr defTabSz="825500">
              <a:defRPr b="1" sz="2200">
                <a:solidFill>
                  <a:srgbClr val="000000"/>
                </a:solidFill>
              </a:defRPr>
            </a:pPr>
            <a:r>
              <a:t>XGBoost</a:t>
            </a:r>
          </a:p>
        </p:txBody>
      </p:sp>
      <p:pic>
        <p:nvPicPr>
          <p:cNvPr id="371" name="sample_model_metrics.png" descr="sample_model_metrics.png"/>
          <p:cNvPicPr>
            <a:picLocks noChangeAspect="1"/>
          </p:cNvPicPr>
          <p:nvPr/>
        </p:nvPicPr>
        <p:blipFill>
          <a:blip r:embed="rId6">
            <a:alphaModFix amt="50000"/>
            <a:extLst/>
          </a:blip>
          <a:srcRect l="0" t="0" r="0" b="0"/>
          <a:stretch>
            <a:fillRect/>
          </a:stretch>
        </p:blipFill>
        <p:spPr>
          <a:xfrm>
            <a:off x="16469836" y="4868035"/>
            <a:ext cx="7531347" cy="7531346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ounded Rectangle"/>
          <p:cNvSpPr/>
          <p:nvPr/>
        </p:nvSpPr>
        <p:spPr>
          <a:xfrm>
            <a:off x="16329040" y="4802947"/>
            <a:ext cx="7813090" cy="2527301"/>
          </a:xfrm>
          <a:prstGeom prst="roundRect">
            <a:avLst>
              <a:gd name="adj" fmla="val 15000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3" name="Circle"/>
          <p:cNvSpPr/>
          <p:nvPr/>
        </p:nvSpPr>
        <p:spPr>
          <a:xfrm>
            <a:off x="2958763" y="10493242"/>
            <a:ext cx="2379303" cy="2379303"/>
          </a:xfrm>
          <a:prstGeom prst="ellipse">
            <a:avLst/>
          </a:prstGeom>
          <a:solidFill>
            <a:schemeClr val="accent5">
              <a:alpha val="10000"/>
            </a:schemeClr>
          </a:solidFill>
          <a:ln w="63500">
            <a:solidFill>
              <a:srgbClr val="000000">
                <a:alpha val="1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4" name="Circle"/>
          <p:cNvSpPr/>
          <p:nvPr/>
        </p:nvSpPr>
        <p:spPr>
          <a:xfrm>
            <a:off x="2831763" y="10366242"/>
            <a:ext cx="2379303" cy="2379303"/>
          </a:xfrm>
          <a:prstGeom prst="ellipse">
            <a:avLst/>
          </a:prstGeom>
          <a:solidFill>
            <a:schemeClr val="accent5">
              <a:alpha val="10000"/>
            </a:schemeClr>
          </a:solidFill>
          <a:ln w="63500">
            <a:solidFill>
              <a:srgbClr val="000000">
                <a:alpha val="1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5" name="Circle"/>
          <p:cNvSpPr/>
          <p:nvPr/>
        </p:nvSpPr>
        <p:spPr>
          <a:xfrm>
            <a:off x="2958763" y="7685357"/>
            <a:ext cx="2379303" cy="2379303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63500">
            <a:solidFill>
              <a:srgbClr val="000000">
                <a:alpha val="1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6" name="Circle"/>
          <p:cNvSpPr/>
          <p:nvPr/>
        </p:nvSpPr>
        <p:spPr>
          <a:xfrm>
            <a:off x="2831763" y="7558357"/>
            <a:ext cx="2379303" cy="2379303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63500">
            <a:solidFill>
              <a:srgbClr val="000000">
                <a:alpha val="1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7" name="Species"/>
          <p:cNvSpPr/>
          <p:nvPr/>
        </p:nvSpPr>
        <p:spPr>
          <a:xfrm>
            <a:off x="2958763" y="4845721"/>
            <a:ext cx="2379303" cy="2379303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</a:t>
            </a:r>
          </a:p>
        </p:txBody>
      </p:sp>
      <p:sp>
        <p:nvSpPr>
          <p:cNvPr id="378" name="Species"/>
          <p:cNvSpPr/>
          <p:nvPr/>
        </p:nvSpPr>
        <p:spPr>
          <a:xfrm>
            <a:off x="2831763" y="4718721"/>
            <a:ext cx="2379303" cy="2379303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</a:t>
            </a:r>
          </a:p>
        </p:txBody>
      </p:sp>
      <p:sp>
        <p:nvSpPr>
          <p:cNvPr id="379" name="Species*"/>
          <p:cNvSpPr/>
          <p:nvPr/>
        </p:nvSpPr>
        <p:spPr>
          <a:xfrm>
            <a:off x="2704763" y="4591722"/>
            <a:ext cx="2379303" cy="2379302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Species*</a:t>
            </a:r>
          </a:p>
        </p:txBody>
      </p:sp>
      <p:sp>
        <p:nvSpPr>
          <p:cNvPr id="380" name="Genus*"/>
          <p:cNvSpPr/>
          <p:nvPr/>
        </p:nvSpPr>
        <p:spPr>
          <a:xfrm>
            <a:off x="2704763" y="7431357"/>
            <a:ext cx="2379303" cy="2379303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63500">
            <a:solidFill>
              <a:srgbClr val="000000">
                <a:alpha val="5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Genus*</a:t>
            </a:r>
          </a:p>
        </p:txBody>
      </p:sp>
      <p:sp>
        <p:nvSpPr>
          <p:cNvPr id="381" name="Pathways*"/>
          <p:cNvSpPr/>
          <p:nvPr/>
        </p:nvSpPr>
        <p:spPr>
          <a:xfrm>
            <a:off x="2704763" y="10239242"/>
            <a:ext cx="2379303" cy="2379303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63500">
            <a:solidFill>
              <a:srgbClr val="000000">
                <a:alpha val="5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Pathways*</a:t>
            </a:r>
          </a:p>
        </p:txBody>
      </p:sp>
      <p:sp>
        <p:nvSpPr>
          <p:cNvPr id="382" name="Rounded Rectangle"/>
          <p:cNvSpPr/>
          <p:nvPr/>
        </p:nvSpPr>
        <p:spPr>
          <a:xfrm>
            <a:off x="2550763" y="4428120"/>
            <a:ext cx="2941304" cy="2902128"/>
          </a:xfrm>
          <a:prstGeom prst="roundRect">
            <a:avLst>
              <a:gd name="adj" fmla="val 13063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83" name="Untitled (6).png" descr="Untitled (6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Untitled (4).png" descr="Untitled (4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Untitled (2).png" descr="Untitled (2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*Taxa, w/, w/o clinical information &amp; minus redundant features"/>
          <p:cNvSpPr/>
          <p:nvPr/>
        </p:nvSpPr>
        <p:spPr>
          <a:xfrm>
            <a:off x="-165100" y="11417409"/>
            <a:ext cx="2807418" cy="14157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825500">
              <a:defRPr sz="20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*Taxa, w/, w/o clinical information &amp; minus redundant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Overview of Machine Learning Models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b="1" sz="7000">
                <a:solidFill>
                  <a:srgbClr val="1A1A1A"/>
                </a:solidFill>
              </a:defRPr>
            </a:pPr>
            <a:r>
              <a:t>Overview of Machine Learning Models</a:t>
            </a:r>
          </a:p>
        </p:txBody>
      </p:sp>
      <p:pic>
        <p:nvPicPr>
          <p:cNvPr id="389" name="BFI_bw_left.png" descr="BFI_bw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Untitled (9).png" descr="Untitled (9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Untitled (11).png" descr="Untitled (1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Untitled (8).png" descr="Untitled (8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565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caret workflow diagram (3).png" descr="caret workflow diagram (3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80600" y="2438400"/>
            <a:ext cx="14681200" cy="1027684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Understand and Prepare Data…"/>
          <p:cNvSpPr/>
          <p:nvPr/>
        </p:nvSpPr>
        <p:spPr>
          <a:xfrm>
            <a:off x="753646" y="5845046"/>
            <a:ext cx="10810700" cy="52839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Understand and Prepare Data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Feature Engineering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Split the Dataset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Train the Model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Test and Evaluate the Model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Interpret and Communicate the Results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Iterate and Improve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17960642" y="2977800"/>
            <a:ext cx="3777978" cy="1854222"/>
            <a:chOff x="13122" y="12751"/>
            <a:chExt cx="3777976" cy="1854220"/>
          </a:xfrm>
        </p:grpSpPr>
        <p:graphicFrame>
          <p:nvGraphicFramePr>
            <p:cNvPr id="395" name="Table 1"/>
            <p:cNvGraphicFramePr/>
            <p:nvPr/>
          </p:nvGraphicFramePr>
          <p:xfrm>
            <a:off x="13122" y="12751"/>
            <a:ext cx="3043171" cy="1854222"/>
          </p:xfrm>
          <a:graphic xmlns:a="http://schemas.openxmlformats.org/drawingml/2006/main">
            <a:graphicData uri="http://schemas.openxmlformats.org/drawingml/2006/table">
              <a:tbl>
                <a:tblPr firstCol="1" firstRow="1" lastCol="0" lastRow="0" bandCol="0" bandRow="0" rtl="0">
                  <a:tableStyleId>{4C3C2611-4C71-4FC5-86AE-919BDF0F9419}</a:tableStyleId>
                </a:tblPr>
                <a:tblGrid>
                  <a:gridCol w="729676"/>
                  <a:gridCol w="729676"/>
                  <a:gridCol w="928431"/>
                  <a:gridCol w="642685"/>
                </a:tblGrid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Patients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g_Dorea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g_Clostridum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Leptin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AMl-325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56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12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KSJ-458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89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75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DFJ-489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43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57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WPS-239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57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89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19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396" name="Table 1-1"/>
            <p:cNvGraphicFramePr/>
            <p:nvPr/>
          </p:nvGraphicFramePr>
          <p:xfrm>
            <a:off x="3159131" y="12751"/>
            <a:ext cx="631969" cy="185422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619268"/>
                </a:tblGrid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BMI*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4"/>
                      </a:solidFill>
                    </a:tcPr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27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30.5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32.5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35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</p:grpSp>
      <p:pic>
        <p:nvPicPr>
          <p:cNvPr id="398" name="Untitled (6).png" descr="Untitled (6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Untitled (4).png" descr="Untitled (4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Untitled (2).png" descr="Untitled (2)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Understand and Prepare Data…"/>
          <p:cNvSpPr/>
          <p:nvPr/>
        </p:nvSpPr>
        <p:spPr>
          <a:xfrm>
            <a:off x="753646" y="5845046"/>
            <a:ext cx="10810700" cy="52839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Understand and Prepare Data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Feature Engineering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Split the Dataset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Train the Model*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Test and Evaluate the Model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Interpret and Communicate the Results</a:t>
            </a:r>
          </a:p>
          <a:p>
            <a:pPr lvl="1" marL="1592791" indent="-703791" algn="l" defTabSz="825500">
              <a:buSzPct val="100000"/>
              <a:buAutoNum type="arabicPeriod" startAt="1"/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Iterate and Improve</a:t>
            </a:r>
          </a:p>
        </p:txBody>
      </p:sp>
      <p:sp>
        <p:nvSpPr>
          <p:cNvPr id="405" name="Overview of Machine Learning Models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 defTabSz="825500">
              <a:defRPr b="1" sz="7000">
                <a:solidFill>
                  <a:srgbClr val="1A1A1A"/>
                </a:solidFill>
              </a:defRPr>
            </a:pPr>
            <a:r>
              <a:t>Overview of Machine Learning Models</a:t>
            </a:r>
          </a:p>
        </p:txBody>
      </p:sp>
      <p:pic>
        <p:nvPicPr>
          <p:cNvPr id="406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Untitled (9).png" descr="Untitled (9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Untitled (11).png" descr="Untitled (1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Untitled (8).png" descr="Untitled (8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565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caret workflow diagram (2).png" descr="caret workflow diagram (2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74447" y="2433581"/>
            <a:ext cx="14678719" cy="10275104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Rectangle"/>
          <p:cNvSpPr/>
          <p:nvPr/>
        </p:nvSpPr>
        <p:spPr>
          <a:xfrm>
            <a:off x="1498020" y="6521072"/>
            <a:ext cx="9777179" cy="2267445"/>
          </a:xfrm>
          <a:prstGeom prst="rect">
            <a:avLst/>
          </a:prstGeom>
          <a:ln w="38100">
            <a:solidFill>
              <a:srgbClr val="171717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12" name="caret workflow diagram (2).png" descr="caret workflow diagram (2).png"/>
          <p:cNvPicPr>
            <a:picLocks noChangeAspect="1"/>
          </p:cNvPicPr>
          <p:nvPr/>
        </p:nvPicPr>
        <p:blipFill>
          <a:blip r:embed="rId6">
            <a:extLst/>
          </a:blip>
          <a:srcRect l="10762" t="32124" r="68665" b="37517"/>
          <a:stretch>
            <a:fillRect/>
          </a:stretch>
        </p:blipFill>
        <p:spPr>
          <a:xfrm>
            <a:off x="9289253" y="6830683"/>
            <a:ext cx="1595682" cy="1648348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Rectangle"/>
          <p:cNvSpPr/>
          <p:nvPr/>
        </p:nvSpPr>
        <p:spPr>
          <a:xfrm>
            <a:off x="11282484" y="5575206"/>
            <a:ext cx="12978935" cy="6974793"/>
          </a:xfrm>
          <a:prstGeom prst="rect">
            <a:avLst/>
          </a:prstGeom>
          <a:ln w="38100">
            <a:solidFill>
              <a:srgbClr val="171717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4" name="Rectangle"/>
          <p:cNvSpPr/>
          <p:nvPr/>
        </p:nvSpPr>
        <p:spPr>
          <a:xfrm>
            <a:off x="24281596" y="5554635"/>
            <a:ext cx="383101" cy="7015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17" name="Group"/>
          <p:cNvGrpSpPr/>
          <p:nvPr/>
        </p:nvGrpSpPr>
        <p:grpSpPr>
          <a:xfrm>
            <a:off x="17960642" y="2977800"/>
            <a:ext cx="3777978" cy="1854222"/>
            <a:chOff x="13122" y="12751"/>
            <a:chExt cx="3777976" cy="1854220"/>
          </a:xfrm>
        </p:grpSpPr>
        <p:graphicFrame>
          <p:nvGraphicFramePr>
            <p:cNvPr id="415" name="Table 1"/>
            <p:cNvGraphicFramePr/>
            <p:nvPr/>
          </p:nvGraphicFramePr>
          <p:xfrm>
            <a:off x="13122" y="12751"/>
            <a:ext cx="3043171" cy="1854222"/>
          </p:xfrm>
          <a:graphic xmlns:a="http://schemas.openxmlformats.org/drawingml/2006/main">
            <a:graphicData uri="http://schemas.openxmlformats.org/drawingml/2006/table">
              <a:tbl>
                <a:tblPr firstCol="1" firstRow="1" lastCol="0" lastRow="0" bandCol="0" bandRow="0" rtl="0">
                  <a:tableStyleId>{4C3C2611-4C71-4FC5-86AE-919BDF0F9419}</a:tableStyleId>
                </a:tblPr>
                <a:tblGrid>
                  <a:gridCol w="729676"/>
                  <a:gridCol w="729676"/>
                  <a:gridCol w="928431"/>
                  <a:gridCol w="642685"/>
                </a:tblGrid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Patients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g_Dorea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g_Clostridum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Leptin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AMl-325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56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12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KSJ-458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89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75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DFJ-489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43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57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WPS-239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57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89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19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416" name="Table 1-1"/>
            <p:cNvGraphicFramePr/>
            <p:nvPr/>
          </p:nvGraphicFramePr>
          <p:xfrm>
            <a:off x="3159131" y="12751"/>
            <a:ext cx="631969" cy="185422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{4C3C2611-4C71-4FC5-86AE-919BDF0F9419}</a:tableStyleId>
                </a:tblPr>
                <a:tblGrid>
                  <a:gridCol w="619268"/>
                </a:tblGrid>
                <a:tr h="368304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1663700" algn="l"/>
                          </a:tabLst>
                          <a:defRPr b="0" sz="1800"/>
                        </a:pPr>
                        <a:r>
                          <a:rPr b="1" sz="1000"/>
                          <a:t>BMI*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4"/>
                      </a:solidFill>
                    </a:tcPr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27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30.5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32.5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68304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000"/>
                          <a:t>35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</p:grpSp>
      <p:sp>
        <p:nvSpPr>
          <p:cNvPr id="418" name="*Train:Test Split &amp; Cross…"/>
          <p:cNvSpPr/>
          <p:nvPr/>
        </p:nvSpPr>
        <p:spPr>
          <a:xfrm>
            <a:off x="-165101" y="11946973"/>
            <a:ext cx="3681594" cy="800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825500">
              <a:defRPr sz="20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*Train:Test Split &amp; Cross </a:t>
            </a:r>
          </a:p>
          <a:p>
            <a:pPr lvl="1" algn="l" defTabSz="825500">
              <a:defRPr sz="20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Validation</a:t>
            </a:r>
          </a:p>
        </p:txBody>
      </p:sp>
      <p:pic>
        <p:nvPicPr>
          <p:cNvPr id="419" name="Untitled (6).png" descr="Untitled (6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Untitled (4).png" descr="Untitled (4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Untitled (2).png" descr="Untitled (2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st   Metrics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b="1" sz="7000">
                <a:solidFill>
                  <a:srgbClr val="1A1A1A"/>
                </a:solidFill>
              </a:defRPr>
            </a:pPr>
            <a:r>
              <a:t>Test </a:t>
            </a:r>
            <a14:m>
              <m:oMath>
                <m:sSup>
                  <m:e>
                    <m:r>
                      <a:rPr xmlns:a="http://schemas.openxmlformats.org/drawingml/2006/main" sz="8450" i="1">
                        <a:solidFill>
                          <a:srgbClr val="1A1A1A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8450" i="1">
                        <a:solidFill>
                          <a:srgbClr val="1A1A1A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Metrics</a:t>
            </a:r>
          </a:p>
        </p:txBody>
      </p:sp>
      <p:pic>
        <p:nvPicPr>
          <p:cNvPr id="424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Untitled (11).png" descr="Untitled (1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Untitled (10).png" descr="Untitled (10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04300" y="127254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species_combined_plot.png" descr="species_combined_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06100" y="749300"/>
            <a:ext cx="11506200" cy="1150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species_combined_plot.png" descr="species_combined_plot.png"/>
          <p:cNvPicPr>
            <a:picLocks noChangeAspect="1"/>
          </p:cNvPicPr>
          <p:nvPr/>
        </p:nvPicPr>
        <p:blipFill>
          <a:blip r:embed="rId5">
            <a:alphaModFix amt="50000"/>
            <a:extLst/>
          </a:blip>
          <a:stretch>
            <a:fillRect/>
          </a:stretch>
        </p:blipFill>
        <p:spPr>
          <a:xfrm>
            <a:off x="10708636" y="749300"/>
            <a:ext cx="11506201" cy="1150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species_combined_plot.png" descr="species_combined_plot.png"/>
          <p:cNvPicPr>
            <a:picLocks noChangeAspect="1"/>
          </p:cNvPicPr>
          <p:nvPr/>
        </p:nvPicPr>
        <p:blipFill>
          <a:blip r:embed="rId5">
            <a:extLst/>
          </a:blip>
          <a:srcRect l="0" t="65833" r="0" b="0"/>
          <a:stretch>
            <a:fillRect/>
          </a:stretch>
        </p:blipFill>
        <p:spPr>
          <a:xfrm>
            <a:off x="10708636" y="8324233"/>
            <a:ext cx="11506201" cy="3931267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ounded Rectangle"/>
          <p:cNvSpPr/>
          <p:nvPr/>
        </p:nvSpPr>
        <p:spPr>
          <a:xfrm>
            <a:off x="10740562" y="8319693"/>
            <a:ext cx="11596043" cy="3940525"/>
          </a:xfrm>
          <a:prstGeom prst="roundRect">
            <a:avLst>
              <a:gd name="adj" fmla="val 9620"/>
            </a:avLst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31" name="Untitled (8).png" descr="Untitled (8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565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Untitled (6).png" descr="Untitled (6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Untitled (4).png" descr="Untitled (4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Untitled (2).png" descr="Untitled (2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Line"/>
          <p:cNvSpPr/>
          <p:nvPr/>
        </p:nvSpPr>
        <p:spPr>
          <a:xfrm flipH="1">
            <a:off x="19842956" y="10530429"/>
            <a:ext cx="1598949" cy="1"/>
          </a:xfrm>
          <a:prstGeom prst="line">
            <a:avLst/>
          </a:prstGeom>
          <a:ln w="139700">
            <a:solidFill>
              <a:srgbClr val="1C7C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6" name="Line"/>
          <p:cNvSpPr/>
          <p:nvPr/>
        </p:nvSpPr>
        <p:spPr>
          <a:xfrm flipH="1" flipV="1">
            <a:off x="18193742" y="10992193"/>
            <a:ext cx="3252266" cy="25401"/>
          </a:xfrm>
          <a:prstGeom prst="line">
            <a:avLst/>
          </a:prstGeom>
          <a:ln w="139700">
            <a:solidFill>
              <a:srgbClr val="1C7C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7" name="Line"/>
          <p:cNvSpPr/>
          <p:nvPr/>
        </p:nvSpPr>
        <p:spPr>
          <a:xfrm flipH="1">
            <a:off x="18876486" y="9602694"/>
            <a:ext cx="2571605" cy="1"/>
          </a:xfrm>
          <a:prstGeom prst="line">
            <a:avLst/>
          </a:prstGeom>
          <a:ln w="139700">
            <a:solidFill>
              <a:srgbClr val="1C7C5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7" grpId="1"/>
      <p:bldP build="whole" bldLvl="1" animBg="1" rev="0" advAuto="0" spid="437" grpId="5"/>
      <p:bldP build="whole" bldLvl="1" animBg="1" rev="0" advAuto="0" spid="435" grpId="6"/>
      <p:bldP build="whole" bldLvl="1" animBg="1" rev="0" advAuto="0" spid="428" grpId="2"/>
      <p:bldP build="whole" bldLvl="1" animBg="1" rev="0" advAuto="0" spid="429" grpId="3"/>
      <p:bldP build="whole" bldLvl="1" animBg="1" rev="0" advAuto="0" spid="436" grpId="7"/>
      <p:bldP build="whole" bldLvl="1" animBg="1" rev="0" advAuto="0" spid="430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omparing Top 10 Features Across Models"/>
          <p:cNvSpPr/>
          <p:nvPr/>
        </p:nvSpPr>
        <p:spPr>
          <a:xfrm>
            <a:off x="1212850" y="1181377"/>
            <a:ext cx="9674501" cy="479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A1A1A"/>
                </a:solidFill>
              </a:defRPr>
            </a:lvl1pPr>
          </a:lstStyle>
          <a:p>
            <a:pPr/>
            <a:r>
              <a:t>Comparing Top 10 Features Across Models</a:t>
            </a:r>
          </a:p>
        </p:txBody>
      </p:sp>
      <p:pic>
        <p:nvPicPr>
          <p:cNvPr id="440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Untitled (11).png" descr="Untitled (1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Untitled (10).png" descr="Untitled (10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04300" y="127254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Untitled (8).png" descr="Untitled (8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565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Untitled (6).png" descr="Untitled (6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Untitled (4).png" descr="Untitled (4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Untitled (2).png" descr="Untitled (2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genus_no_rendundant_feature_plot_no_xg_rf.pdf" descr="genus_no_rendundant_feature_plot_no_xg_rf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706100" y="749300"/>
            <a:ext cx="11506200" cy="1150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Feature Comparison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A1A1A"/>
                </a:solidFill>
              </a:defRPr>
            </a:lvl1pPr>
          </a:lstStyle>
          <a:p>
            <a:pPr/>
            <a:r>
              <a:t>Feature Comparison</a:t>
            </a:r>
          </a:p>
        </p:txBody>
      </p:sp>
      <p:pic>
        <p:nvPicPr>
          <p:cNvPr id="450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Untitled (11).png" descr="Untitled (1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Untitled (10).png" descr="Untitled (10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04300" y="12725400"/>
            <a:ext cx="1143000" cy="800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5" name="Group"/>
          <p:cNvGrpSpPr/>
          <p:nvPr/>
        </p:nvGrpSpPr>
        <p:grpSpPr>
          <a:xfrm>
            <a:off x="10706100" y="749299"/>
            <a:ext cx="9672230" cy="11506201"/>
            <a:chOff x="0" y="0"/>
            <a:chExt cx="9672229" cy="11506199"/>
          </a:xfrm>
        </p:grpSpPr>
        <p:pic>
          <p:nvPicPr>
            <p:cNvPr id="453" name="species_venn_diagrams.png" descr="species_venn_diagram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833970"/>
              <a:ext cx="9672230" cy="9672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4" name="Non Redundant Species + Clinical Variables Top 20 Features Venn diagram"/>
            <p:cNvSpPr/>
            <p:nvPr/>
          </p:nvSpPr>
          <p:spPr>
            <a:xfrm>
              <a:off x="0" y="0"/>
              <a:ext cx="9672230" cy="1612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Non Redundant Species + Clinical Variables Top 20 Features Venn diagram</a:t>
              </a:r>
            </a:p>
          </p:txBody>
        </p:sp>
      </p:grpSp>
      <p:pic>
        <p:nvPicPr>
          <p:cNvPr id="456" name="Untitled (8).png" descr="Untitled (8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565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Untitled (6).png" descr="Untitled (6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Untitled (4).png" descr="Untitled (4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Untitled (2).png" descr="Untitled (2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Ridge"/>
          <p:cNvSpPr/>
          <p:nvPr/>
        </p:nvSpPr>
        <p:spPr>
          <a:xfrm>
            <a:off x="14349677" y="11518636"/>
            <a:ext cx="2385075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Ridge</a:t>
            </a:r>
          </a:p>
        </p:txBody>
      </p:sp>
      <p:sp>
        <p:nvSpPr>
          <p:cNvPr id="461" name="Lasso"/>
          <p:cNvSpPr/>
          <p:nvPr/>
        </p:nvSpPr>
        <p:spPr>
          <a:xfrm>
            <a:off x="12647275" y="2029191"/>
            <a:ext cx="2385075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Lasso</a:t>
            </a:r>
          </a:p>
        </p:txBody>
      </p:sp>
      <p:sp>
        <p:nvSpPr>
          <p:cNvPr id="462" name="Elastic Net"/>
          <p:cNvSpPr/>
          <p:nvPr/>
        </p:nvSpPr>
        <p:spPr>
          <a:xfrm>
            <a:off x="16096084" y="2029191"/>
            <a:ext cx="3135642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Elastic 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besity is an epidemic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b="1" sz="7000">
                <a:solidFill>
                  <a:srgbClr val="1A1A1A"/>
                </a:solidFill>
              </a:defRPr>
            </a:pPr>
            <a:r>
              <a:rPr>
                <a:solidFill>
                  <a:srgbClr val="1C7C54"/>
                </a:solidFill>
              </a:rPr>
              <a:t>Obesity </a:t>
            </a:r>
            <a:r>
              <a:t>is an epidemic</a:t>
            </a:r>
          </a:p>
        </p:txBody>
      </p:sp>
      <p:pic>
        <p:nvPicPr>
          <p:cNvPr id="156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world_map_obesity.png" descr="world_map_obesit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663" y="5145171"/>
            <a:ext cx="11509738" cy="5754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Untitled (2).png" descr="Untitled (2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Untitled (3).png" descr="Untitled (3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44532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Untitled (5).png" descr="Untitled (5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98829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Untitled (7).png" descr="Untitled (7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Untitled (9).png" descr="Untitled (9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Untitled (11).png" descr="Untitled (11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NCD Risk Factor Collaboration  (2017)"/>
          <p:cNvSpPr/>
          <p:nvPr/>
        </p:nvSpPr>
        <p:spPr>
          <a:xfrm>
            <a:off x="15785486" y="10660547"/>
            <a:ext cx="5365915" cy="4703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 defTabSz="457200"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NCD Risk Factor Collaboration  (2017)</a:t>
            </a:r>
          </a:p>
        </p:txBody>
      </p:sp>
      <p:sp>
        <p:nvSpPr>
          <p:cNvPr id="165" name="Hannah Ritchie and Max Roser (2017) - OurWorldinData.org"/>
          <p:cNvSpPr/>
          <p:nvPr/>
        </p:nvSpPr>
        <p:spPr>
          <a:xfrm>
            <a:off x="3611850" y="10495688"/>
            <a:ext cx="5949364" cy="800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457200">
              <a:defRPr sz="1600">
                <a:solidFill>
                  <a:srgbClr val="1A1A1A"/>
                </a:solidFill>
              </a:defRPr>
            </a:lvl1pPr>
          </a:lstStyle>
          <a:p>
            <a:pPr/>
            <a:r>
              <a:t>Hannah Ritchie and Max Roser (2017) - OurWorldinData.org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0" t="0" r="0" b="52134"/>
          <a:stretch>
            <a:fillRect/>
          </a:stretch>
        </p:blipFill>
        <p:spPr>
          <a:xfrm>
            <a:off x="12306334" y="5043528"/>
            <a:ext cx="11861228" cy="5467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0" t="97293" r="0" b="0"/>
          <a:stretch>
            <a:fillRect/>
          </a:stretch>
        </p:blipFill>
        <p:spPr>
          <a:xfrm>
            <a:off x="12306334" y="10476143"/>
            <a:ext cx="11861228" cy="309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pecies and Pathways Feature Comparison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A1A1A"/>
                </a:solidFill>
              </a:defRPr>
            </a:lvl1pPr>
          </a:lstStyle>
          <a:p>
            <a:pPr/>
            <a:r>
              <a:t>Species and Pathways Feature Comparison</a:t>
            </a:r>
          </a:p>
        </p:txBody>
      </p:sp>
      <p:pic>
        <p:nvPicPr>
          <p:cNvPr id="465" name="BFI_bw_left.png" descr="BFI_bw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Untitled (11).png" descr="Untitled (1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Untitled (10).png" descr="Untitled (10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4300" y="127254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pathways_venn_diagrams.png" descr="pathways_venn_diagram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5050" y="4829537"/>
            <a:ext cx="7620000" cy="76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species_venn_diagrams.png" descr="species_venn_diagram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98950" y="4829537"/>
            <a:ext cx="7620000" cy="762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Non Redundant Species + Clinical Variables Top 20 Features Venn diagram"/>
          <p:cNvSpPr/>
          <p:nvPr/>
        </p:nvSpPr>
        <p:spPr>
          <a:xfrm>
            <a:off x="4298950" y="3384694"/>
            <a:ext cx="76200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Non Redundant Species + Clinical Variables Top 20 Features Venn diagram</a:t>
            </a:r>
          </a:p>
        </p:txBody>
      </p:sp>
      <p:sp>
        <p:nvSpPr>
          <p:cNvPr id="471" name="All Pathways + Clinical Variables            Top 20 Features Venn diagram"/>
          <p:cNvSpPr/>
          <p:nvPr/>
        </p:nvSpPr>
        <p:spPr>
          <a:xfrm>
            <a:off x="12465050" y="3371994"/>
            <a:ext cx="76200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All Pathways + Clinical Variables            Top 20 Features Venn diagram</a:t>
            </a:r>
          </a:p>
        </p:txBody>
      </p:sp>
      <p:pic>
        <p:nvPicPr>
          <p:cNvPr id="472" name="Untitled (8).png" descr="Untitled (8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2565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Untitled (6).png" descr="Untitled (6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Lasso"/>
          <p:cNvSpPr/>
          <p:nvPr/>
        </p:nvSpPr>
        <p:spPr>
          <a:xfrm>
            <a:off x="5310430" y="4508511"/>
            <a:ext cx="2385074" cy="9341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Lasso</a:t>
            </a:r>
          </a:p>
        </p:txBody>
      </p:sp>
      <p:sp>
        <p:nvSpPr>
          <p:cNvPr id="475" name="Elastic Net"/>
          <p:cNvSpPr/>
          <p:nvPr/>
        </p:nvSpPr>
        <p:spPr>
          <a:xfrm>
            <a:off x="8512456" y="4508511"/>
            <a:ext cx="2539883" cy="9341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Elastic Net</a:t>
            </a:r>
          </a:p>
        </p:txBody>
      </p:sp>
      <p:sp>
        <p:nvSpPr>
          <p:cNvPr id="476" name="Ridge"/>
          <p:cNvSpPr/>
          <p:nvPr/>
        </p:nvSpPr>
        <p:spPr>
          <a:xfrm>
            <a:off x="15082513" y="11788934"/>
            <a:ext cx="2385074" cy="9341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Ridge</a:t>
            </a:r>
          </a:p>
        </p:txBody>
      </p:sp>
      <p:sp>
        <p:nvSpPr>
          <p:cNvPr id="477" name="Lasso"/>
          <p:cNvSpPr/>
          <p:nvPr/>
        </p:nvSpPr>
        <p:spPr>
          <a:xfrm>
            <a:off x="13420894" y="4539227"/>
            <a:ext cx="2385074" cy="9341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Lasso</a:t>
            </a:r>
          </a:p>
        </p:txBody>
      </p:sp>
      <p:sp>
        <p:nvSpPr>
          <p:cNvPr id="478" name="Elastic Net"/>
          <p:cNvSpPr/>
          <p:nvPr/>
        </p:nvSpPr>
        <p:spPr>
          <a:xfrm>
            <a:off x="16622920" y="4539227"/>
            <a:ext cx="2539882" cy="9341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Elastic Net</a:t>
            </a:r>
          </a:p>
        </p:txBody>
      </p:sp>
      <p:pic>
        <p:nvPicPr>
          <p:cNvPr id="479" name="Untitled (2).png" descr="Untitled (2)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Untitled (4).png" descr="Untitled (4)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Ridge"/>
          <p:cNvSpPr/>
          <p:nvPr/>
        </p:nvSpPr>
        <p:spPr>
          <a:xfrm>
            <a:off x="6916413" y="11788934"/>
            <a:ext cx="2385074" cy="9341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Ridge</a:t>
            </a:r>
          </a:p>
        </p:txBody>
      </p:sp>
      <p:sp>
        <p:nvSpPr>
          <p:cNvPr id="482" name="Pathways"/>
          <p:cNvSpPr/>
          <p:nvPr/>
        </p:nvSpPr>
        <p:spPr>
          <a:xfrm>
            <a:off x="20916900" y="6368597"/>
            <a:ext cx="2379302" cy="2379303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Pathways</a:t>
            </a:r>
          </a:p>
        </p:txBody>
      </p:sp>
      <p:sp>
        <p:nvSpPr>
          <p:cNvPr id="483" name="Pathways"/>
          <p:cNvSpPr/>
          <p:nvPr/>
        </p:nvSpPr>
        <p:spPr>
          <a:xfrm>
            <a:off x="20789900" y="6241597"/>
            <a:ext cx="2379302" cy="2379303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Pathways</a:t>
            </a:r>
          </a:p>
        </p:txBody>
      </p:sp>
      <p:sp>
        <p:nvSpPr>
          <p:cNvPr id="484" name="Species"/>
          <p:cNvSpPr/>
          <p:nvPr/>
        </p:nvSpPr>
        <p:spPr>
          <a:xfrm>
            <a:off x="1341798" y="6241597"/>
            <a:ext cx="2379303" cy="2379303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</a:t>
            </a:r>
          </a:p>
        </p:txBody>
      </p:sp>
      <p:sp>
        <p:nvSpPr>
          <p:cNvPr id="485" name="Species"/>
          <p:cNvSpPr/>
          <p:nvPr/>
        </p:nvSpPr>
        <p:spPr>
          <a:xfrm>
            <a:off x="1214798" y="6114597"/>
            <a:ext cx="2379303" cy="2379303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</a:t>
            </a:r>
          </a:p>
        </p:txBody>
      </p:sp>
      <p:sp>
        <p:nvSpPr>
          <p:cNvPr id="486" name="Species*"/>
          <p:cNvSpPr/>
          <p:nvPr/>
        </p:nvSpPr>
        <p:spPr>
          <a:xfrm>
            <a:off x="1087798" y="5987597"/>
            <a:ext cx="2379303" cy="2379303"/>
          </a:xfrm>
          <a:prstGeom prst="ellipse">
            <a:avLst/>
          </a:prstGeom>
          <a:solidFill>
            <a:schemeClr val="accent1">
              <a:lumOff val="16847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Species*</a:t>
            </a:r>
          </a:p>
        </p:txBody>
      </p:sp>
      <p:sp>
        <p:nvSpPr>
          <p:cNvPr id="487" name="Pathways*"/>
          <p:cNvSpPr/>
          <p:nvPr/>
        </p:nvSpPr>
        <p:spPr>
          <a:xfrm>
            <a:off x="20662900" y="6114597"/>
            <a:ext cx="2379302" cy="2379303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Pathways*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onclusions and Discussions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C7C54"/>
                </a:solidFill>
              </a:defRPr>
            </a:lvl1pPr>
          </a:lstStyle>
          <a:p>
            <a:pPr/>
            <a:r>
              <a:t>Conclusions and Discussions</a:t>
            </a:r>
          </a:p>
        </p:txBody>
      </p:sp>
      <p:pic>
        <p:nvPicPr>
          <p:cNvPr id="492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ut Microbiota and Clinical Variables Influence BMI Discrepancies…"/>
          <p:cNvSpPr/>
          <p:nvPr/>
        </p:nvSpPr>
        <p:spPr>
          <a:xfrm>
            <a:off x="1212850" y="4370454"/>
            <a:ext cx="21958300" cy="82330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1592791" indent="-703791" algn="l" defTabSz="825500">
              <a:buSzPct val="100000"/>
              <a:buAutoNum type="arabicPeriod" startAt="1"/>
              <a:defRPr sz="4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Gut Microbiota and Clinical Variables Influence BMI Discrepancies</a:t>
            </a:r>
          </a:p>
          <a:p>
            <a:pPr lvl="3" marL="2311400" indent="-482600" algn="l" defTabSz="825500">
              <a:buSzPct val="123000"/>
              <a:buChar char="•"/>
              <a:defRPr sz="3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Microbial species, genera, and pathways significantly associated with differences between actual and genetically predicted BMI</a:t>
            </a:r>
          </a:p>
          <a:p>
            <a:pPr lvl="3" marL="2311400" indent="-482600" algn="l" defTabSz="825500">
              <a:buSzPct val="123000"/>
              <a:buChar char="•"/>
              <a:defRPr sz="3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Key clinical features</a:t>
            </a:r>
          </a:p>
          <a:p>
            <a:pPr lvl="4" marL="2921000" indent="-482600" algn="l" defTabSz="825500">
              <a:buSzPct val="123000"/>
              <a:buChar char="•"/>
              <a:defRPr sz="2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Leptin</a:t>
            </a:r>
          </a:p>
          <a:p>
            <a:pPr lvl="4" marL="2921000" indent="-482600" algn="l" defTabSz="825500">
              <a:buSzPct val="123000"/>
              <a:buChar char="•"/>
              <a:defRPr sz="2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Total Daily Energy Expenditure</a:t>
            </a:r>
          </a:p>
          <a:p>
            <a:pPr lvl="4" marL="2921000" indent="-482600" algn="l" defTabSz="825500">
              <a:buSzPct val="123000"/>
              <a:buChar char="•"/>
              <a:defRPr sz="2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Resting Metabolic Rate</a:t>
            </a:r>
          </a:p>
          <a:p>
            <a:pPr lvl="4" marL="2921000" indent="-482600" algn="l" defTabSz="825500">
              <a:buSzPct val="123000"/>
              <a:buChar char="•"/>
              <a:defRPr sz="2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Homeostasis Model Assessment of Insulin Resistance (HOMA-IR)</a:t>
            </a:r>
          </a:p>
          <a:p>
            <a:pPr lvl="1" marL="1592791" indent="-703791" algn="l" defTabSz="825500">
              <a:buSzPct val="100000"/>
              <a:buAutoNum type="arabicPeriod" startAt="1"/>
              <a:defRPr sz="4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Elastic Net, Lasso, and Ridge Performed Best</a:t>
            </a:r>
          </a:p>
          <a:p>
            <a:pPr lvl="3" marL="2311400" indent="-482600" algn="l" defTabSz="825500">
              <a:buSzPct val="123000"/>
              <a:buChar char="•"/>
              <a:defRPr sz="3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Testing </a:t>
            </a:r>
            <a14:m>
              <m:oMath>
                <m:sSup>
                  <m:e>
                    <m:r>
                      <a:rPr xmlns:a="http://schemas.openxmlformats.org/drawingml/2006/main" sz="3600" i="1">
                        <a:solidFill>
                          <a:srgbClr val="1A1A1A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3600" i="1">
                        <a:solidFill>
                          <a:srgbClr val="1A1A1A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</a:p>
          <a:p>
            <a:pPr lvl="4" marL="2921000" indent="-482600" algn="l" defTabSz="825500">
              <a:buSzPct val="123000"/>
              <a:buChar char="•"/>
              <a:defRPr sz="2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Elastic Net: 0.35</a:t>
            </a:r>
          </a:p>
          <a:p>
            <a:pPr lvl="4" marL="2921000" indent="-482600" algn="l" defTabSz="825500">
              <a:buSzPct val="123000"/>
              <a:buChar char="•"/>
              <a:defRPr sz="2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Lasso: 0.27</a:t>
            </a:r>
          </a:p>
          <a:p>
            <a:pPr lvl="4" marL="2921000" indent="-482600" algn="l" defTabSz="825500">
              <a:buSzPct val="123000"/>
              <a:buChar char="•"/>
              <a:defRPr sz="2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Ridge: 0.26</a:t>
            </a:r>
          </a:p>
          <a:p>
            <a:pPr lvl="1" marL="1592791" indent="-703791" algn="l" defTabSz="825500">
              <a:buSzPct val="100000"/>
              <a:buAutoNum type="arabicPeriod" startAt="1"/>
              <a:defRPr sz="4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Implications for Personalized Obesity Interventions</a:t>
            </a:r>
          </a:p>
          <a:p>
            <a:pPr lvl="3" marL="2311400" indent="-482600" algn="l" defTabSz="825500">
              <a:buSzPct val="123000"/>
              <a:buChar char="•"/>
              <a:defRPr sz="3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Identified features provide potential targets for tailored weight management strategies</a:t>
            </a:r>
          </a:p>
          <a:p>
            <a:pPr lvl="3" marL="2311400" indent="-482600" algn="l" defTabSz="825500">
              <a:buSzPct val="123000"/>
              <a:buChar char="•"/>
              <a:defRPr sz="30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Incorporating gut microbiota composition can refine obesity treatment approaches</a:t>
            </a:r>
          </a:p>
        </p:txBody>
      </p:sp>
      <p:pic>
        <p:nvPicPr>
          <p:cNvPr id="494" name="Untitled (12).png" descr="Untitled (1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61718" y="127254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Untitled (10).png" descr="Untitled (10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04300" y="127254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Untitled (8).png" descr="Untitled (8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565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Untitled (6).png" descr="Untitled (6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Untitled (4).png" descr="Untitled (4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Untitled (2).png" descr="Untitled (2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ectangle"/>
          <p:cNvSpPr/>
          <p:nvPr/>
        </p:nvSpPr>
        <p:spPr>
          <a:xfrm>
            <a:off x="13676425" y="1131769"/>
            <a:ext cx="9009705" cy="57408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896" y="8189700"/>
            <a:ext cx="166370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938" y="4333891"/>
            <a:ext cx="1657617" cy="1807370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Triangle"/>
          <p:cNvSpPr/>
          <p:nvPr/>
        </p:nvSpPr>
        <p:spPr>
          <a:xfrm>
            <a:off x="1173891" y="5944862"/>
            <a:ext cx="340425" cy="276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5" name="Thank you"/>
          <p:cNvSpPr/>
          <p:nvPr/>
        </p:nvSpPr>
        <p:spPr>
          <a:xfrm>
            <a:off x="1212850" y="1181377"/>
            <a:ext cx="8632328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C7C54"/>
                </a:solidFill>
              </a:defRPr>
            </a:lvl1pPr>
          </a:lstStyle>
          <a:p>
            <a:pPr/>
            <a:r>
              <a:t>Thank you</a:t>
            </a:r>
          </a:p>
        </p:txBody>
      </p:sp>
      <p:pic>
        <p:nvPicPr>
          <p:cNvPr id="506" name="BFI_bw_left.png" descr="BFI_bw_lef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Co-Authors:…"/>
          <p:cNvSpPr/>
          <p:nvPr/>
        </p:nvSpPr>
        <p:spPr>
          <a:xfrm>
            <a:off x="5840522" y="4339218"/>
            <a:ext cx="7458195" cy="59148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457200">
              <a:defRPr sz="4200">
                <a:solidFill>
                  <a:srgbClr val="000000"/>
                </a:solidFill>
              </a:defRPr>
            </a:pPr>
            <a:r>
              <a:rPr b="1"/>
              <a:t>Co-Authors:</a:t>
            </a:r>
            <a:r>
              <a:t> </a:t>
            </a:r>
          </a:p>
          <a:p>
            <a:pPr marL="609600" algn="l" defTabSz="457200">
              <a:defRPr sz="4200">
                <a:solidFill>
                  <a:srgbClr val="000000"/>
                </a:solidFill>
              </a:defRPr>
            </a:pPr>
            <a:r>
              <a:t>Jennifer Fouquier</a:t>
            </a:r>
          </a:p>
          <a:p>
            <a:pPr marL="609600" algn="l" defTabSz="457200">
              <a:defRPr sz="4200">
                <a:solidFill>
                  <a:srgbClr val="000000"/>
                </a:solidFill>
              </a:defRPr>
            </a:pPr>
            <a:r>
              <a:t>Cathy Lozupone</a:t>
            </a:r>
          </a:p>
          <a:p>
            <a:pPr marL="609600" algn="l" defTabSz="457200">
              <a:defRPr sz="4200">
                <a:solidFill>
                  <a:srgbClr val="000000"/>
                </a:solidFill>
              </a:defRPr>
            </a:pPr>
            <a:r>
              <a:t>Danielle Ostendorf</a:t>
            </a:r>
          </a:p>
          <a:p>
            <a:pPr marL="609600" algn="l" defTabSz="457200">
              <a:defRPr sz="4200">
                <a:solidFill>
                  <a:srgbClr val="000000"/>
                </a:solidFill>
              </a:defRPr>
            </a:pPr>
            <a:r>
              <a:t>Paul MacLean</a:t>
            </a:r>
          </a:p>
          <a:p>
            <a:pPr marL="609600" algn="l" defTabSz="457200">
              <a:defRPr sz="4200">
                <a:solidFill>
                  <a:srgbClr val="000000"/>
                </a:solidFill>
              </a:defRPr>
            </a:pPr>
            <a:r>
              <a:t>Edward Melanson</a:t>
            </a:r>
          </a:p>
          <a:p>
            <a:pPr marL="609600" algn="l" defTabSz="457200">
              <a:defRPr sz="4200">
                <a:solidFill>
                  <a:srgbClr val="000000"/>
                </a:solidFill>
              </a:defRPr>
            </a:pPr>
            <a:r>
              <a:t>Daniel Bessesen</a:t>
            </a:r>
          </a:p>
          <a:p>
            <a:pPr marL="609600" algn="l" defTabSz="457200">
              <a:defRPr sz="4200">
                <a:solidFill>
                  <a:srgbClr val="000000"/>
                </a:solidFill>
              </a:defRPr>
            </a:pPr>
            <a:r>
              <a:t>Victoria Catenacci</a:t>
            </a:r>
          </a:p>
          <a:p>
            <a:pPr marL="609600" algn="l" defTabSz="457200">
              <a:defRPr sz="4200">
                <a:solidFill>
                  <a:srgbClr val="000000"/>
                </a:solidFill>
              </a:defRPr>
            </a:pPr>
            <a:r>
              <a:t>Sarah Borengasser</a:t>
            </a:r>
          </a:p>
        </p:txBody>
      </p:sp>
      <p:sp>
        <p:nvSpPr>
          <p:cNvPr id="508" name="Funding:…"/>
          <p:cNvSpPr/>
          <p:nvPr/>
        </p:nvSpPr>
        <p:spPr>
          <a:xfrm>
            <a:off x="11674624" y="7850186"/>
            <a:ext cx="8133663" cy="28342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 defTabSz="457200">
              <a:defRPr sz="4200">
                <a:solidFill>
                  <a:srgbClr val="000000"/>
                </a:solidFill>
              </a:defRPr>
            </a:pPr>
            <a:r>
              <a:rPr b="1"/>
              <a:t>Funding:</a:t>
            </a:r>
            <a:r>
              <a:t> </a:t>
            </a:r>
          </a:p>
          <a:p>
            <a:pPr lvl="1" algn="l" defTabSz="457200">
              <a:lnSpc>
                <a:spcPts val="6100"/>
              </a:lnSpc>
              <a:defRPr sz="4200">
                <a:solidFill>
                  <a:srgbClr val="1C7C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K01: HL157658 (Stanislawski)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lvl="1" algn="l" defTabSz="457200">
              <a:lnSpc>
                <a:spcPts val="6100"/>
              </a:lnSpc>
              <a:defRPr sz="4200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00"/>
                </a:solidFill>
              </a:rPr>
              <a:t>R01: </a:t>
            </a:r>
            <a:r>
              <a:t>DK111622 (Catenacci)</a:t>
            </a:r>
          </a:p>
          <a:p>
            <a:pPr lvl="1" algn="l" defTabSz="457200">
              <a:lnSpc>
                <a:spcPts val="6100"/>
              </a:lnSpc>
              <a:defRPr sz="4200">
                <a:solidFill>
                  <a:srgbClr val="1C7C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NSF: 2022138 (IQ Biology)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77463" y="10451222"/>
            <a:ext cx="1829073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566378" y="10451222"/>
            <a:ext cx="192046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58825" y="12032968"/>
            <a:ext cx="5466349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946680" y="10451222"/>
            <a:ext cx="7605210" cy="1790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4"/>
          <p:cNvGrpSpPr/>
          <p:nvPr/>
        </p:nvGrpSpPr>
        <p:grpSpPr>
          <a:xfrm>
            <a:off x="12498331" y="867522"/>
            <a:ext cx="11342144" cy="6505718"/>
            <a:chOff x="0" y="0"/>
            <a:chExt cx="11342143" cy="6505716"/>
          </a:xfrm>
        </p:grpSpPr>
        <p:sp>
          <p:nvSpPr>
            <p:cNvPr id="513" name="Freeform 5"/>
            <p:cNvSpPr/>
            <p:nvPr/>
          </p:nvSpPr>
          <p:spPr>
            <a:xfrm>
              <a:off x="1088196" y="30678"/>
              <a:ext cx="9167557" cy="614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39" y="0"/>
                  </a:moveTo>
                  <a:lnTo>
                    <a:pt x="757" y="0"/>
                  </a:lnTo>
                  <a:cubicBezTo>
                    <a:pt x="340" y="0"/>
                    <a:pt x="0" y="507"/>
                    <a:pt x="0" y="1129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29"/>
                  </a:lnTo>
                  <a:cubicBezTo>
                    <a:pt x="21596" y="507"/>
                    <a:pt x="21256" y="0"/>
                    <a:pt x="20839" y="0"/>
                  </a:cubicBezTo>
                  <a:close/>
                  <a:moveTo>
                    <a:pt x="20932" y="20186"/>
                  </a:moveTo>
                  <a:lnTo>
                    <a:pt x="659" y="20186"/>
                  </a:lnTo>
                  <a:lnTo>
                    <a:pt x="659" y="1274"/>
                  </a:lnTo>
                  <a:lnTo>
                    <a:pt x="20932" y="1274"/>
                  </a:lnTo>
                  <a:lnTo>
                    <a:pt x="20932" y="20186"/>
                  </a:lnTo>
                  <a:close/>
                </a:path>
              </a:pathLst>
            </a:custGeom>
            <a:solidFill>
              <a:srgbClr val="1111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514" name="Freeform 6"/>
            <p:cNvSpPr/>
            <p:nvPr/>
          </p:nvSpPr>
          <p:spPr>
            <a:xfrm>
              <a:off x="-1" y="-1"/>
              <a:ext cx="11342144" cy="6455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89" y="20676"/>
                  </a:moveTo>
                  <a:lnTo>
                    <a:pt x="19589" y="1159"/>
                  </a:lnTo>
                  <a:cubicBezTo>
                    <a:pt x="19589" y="519"/>
                    <a:pt x="19294" y="0"/>
                    <a:pt x="18930" y="0"/>
                  </a:cubicBezTo>
                  <a:lnTo>
                    <a:pt x="2667" y="0"/>
                  </a:lnTo>
                  <a:cubicBezTo>
                    <a:pt x="2306" y="0"/>
                    <a:pt x="2011" y="519"/>
                    <a:pt x="2011" y="1159"/>
                  </a:cubicBezTo>
                  <a:lnTo>
                    <a:pt x="2011" y="20682"/>
                  </a:lnTo>
                  <a:lnTo>
                    <a:pt x="0" y="20682"/>
                  </a:lnTo>
                  <a:lnTo>
                    <a:pt x="0" y="21147"/>
                  </a:lnTo>
                  <a:cubicBezTo>
                    <a:pt x="0" y="21401"/>
                    <a:pt x="117" y="21600"/>
                    <a:pt x="258" y="21600"/>
                  </a:cubicBezTo>
                  <a:lnTo>
                    <a:pt x="21342" y="21600"/>
                  </a:lnTo>
                  <a:cubicBezTo>
                    <a:pt x="21487" y="21600"/>
                    <a:pt x="21600" y="21395"/>
                    <a:pt x="21600" y="21147"/>
                  </a:cubicBezTo>
                  <a:lnTo>
                    <a:pt x="21600" y="20682"/>
                  </a:lnTo>
                  <a:lnTo>
                    <a:pt x="19589" y="20682"/>
                  </a:lnTo>
                  <a:close/>
                  <a:moveTo>
                    <a:pt x="12231" y="20676"/>
                  </a:moveTo>
                  <a:lnTo>
                    <a:pt x="12231" y="20682"/>
                  </a:lnTo>
                  <a:cubicBezTo>
                    <a:pt x="12231" y="20936"/>
                    <a:pt x="12115" y="21135"/>
                    <a:pt x="11974" y="21135"/>
                  </a:cubicBezTo>
                  <a:lnTo>
                    <a:pt x="9626" y="21135"/>
                  </a:lnTo>
                  <a:cubicBezTo>
                    <a:pt x="9482" y="21135"/>
                    <a:pt x="9369" y="20930"/>
                    <a:pt x="9369" y="20682"/>
                  </a:cubicBezTo>
                  <a:lnTo>
                    <a:pt x="9369" y="20676"/>
                  </a:lnTo>
                  <a:lnTo>
                    <a:pt x="2072" y="20676"/>
                  </a:lnTo>
                  <a:lnTo>
                    <a:pt x="2072" y="1178"/>
                  </a:lnTo>
                  <a:cubicBezTo>
                    <a:pt x="2072" y="586"/>
                    <a:pt x="2347" y="103"/>
                    <a:pt x="2684" y="103"/>
                  </a:cubicBezTo>
                  <a:lnTo>
                    <a:pt x="18916" y="103"/>
                  </a:lnTo>
                  <a:cubicBezTo>
                    <a:pt x="19253" y="103"/>
                    <a:pt x="19528" y="586"/>
                    <a:pt x="19528" y="1178"/>
                  </a:cubicBezTo>
                  <a:lnTo>
                    <a:pt x="19528" y="20676"/>
                  </a:lnTo>
                  <a:lnTo>
                    <a:pt x="12231" y="20676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515" name="Freeform 7"/>
            <p:cNvSpPr/>
            <p:nvPr/>
          </p:nvSpPr>
          <p:spPr>
            <a:xfrm>
              <a:off x="4917635" y="6180881"/>
              <a:ext cx="1505069" cy="137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8" y="21600"/>
                  </a:moveTo>
                  <a:lnTo>
                    <a:pt x="19658" y="21600"/>
                  </a:lnTo>
                  <a:cubicBezTo>
                    <a:pt x="20745" y="21600"/>
                    <a:pt x="21600" y="11937"/>
                    <a:pt x="21600" y="284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284"/>
                  </a:lnTo>
                  <a:cubicBezTo>
                    <a:pt x="0" y="11937"/>
                    <a:pt x="881" y="21600"/>
                    <a:pt x="1968" y="21600"/>
                  </a:cubicBezTo>
                  <a:close/>
                </a:path>
              </a:pathLst>
            </a:custGeom>
            <a:solidFill>
              <a:srgbClr val="1111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sp>
          <p:nvSpPr>
            <p:cNvPr id="516" name="Freeform 8"/>
            <p:cNvSpPr/>
            <p:nvPr/>
          </p:nvSpPr>
          <p:spPr>
            <a:xfrm>
              <a:off x="232798" y="6455186"/>
              <a:ext cx="10876547" cy="50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2343"/>
                    <a:pt x="47" y="21600"/>
                    <a:pt x="100" y="21600"/>
                  </a:cubicBezTo>
                  <a:lnTo>
                    <a:pt x="21500" y="21600"/>
                  </a:lnTo>
                  <a:cubicBezTo>
                    <a:pt x="21557" y="21600"/>
                    <a:pt x="21600" y="11571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111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</p:grpSp>
      <p:pic>
        <p:nvPicPr>
          <p:cNvPr id="51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37896" y="6333630"/>
            <a:ext cx="1663701" cy="166370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Triangle"/>
          <p:cNvSpPr/>
          <p:nvPr/>
        </p:nvSpPr>
        <p:spPr>
          <a:xfrm flipH="1">
            <a:off x="2623625" y="5944862"/>
            <a:ext cx="340425" cy="276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0" name="Triangle"/>
          <p:cNvSpPr/>
          <p:nvPr/>
        </p:nvSpPr>
        <p:spPr>
          <a:xfrm flipH="1" rot="16200000">
            <a:off x="2676767" y="4279120"/>
            <a:ext cx="340425" cy="276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1" name="Triangle"/>
          <p:cNvSpPr/>
          <p:nvPr/>
        </p:nvSpPr>
        <p:spPr>
          <a:xfrm flipH="1" rot="10800000">
            <a:off x="1173891" y="4225406"/>
            <a:ext cx="340425" cy="276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2" name="Rounded Rectangle"/>
          <p:cNvSpPr/>
          <p:nvPr/>
        </p:nvSpPr>
        <p:spPr>
          <a:xfrm>
            <a:off x="1240938" y="4325990"/>
            <a:ext cx="1657617" cy="1815271"/>
          </a:xfrm>
          <a:prstGeom prst="roundRect">
            <a:avLst>
              <a:gd name="adj" fmla="val 15000"/>
            </a:avLst>
          </a:prstGeom>
          <a:ln w="63500">
            <a:solidFill>
              <a:srgbClr val="1C7C54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3" name="Triangle"/>
          <p:cNvSpPr/>
          <p:nvPr/>
        </p:nvSpPr>
        <p:spPr>
          <a:xfrm>
            <a:off x="1173891" y="7782013"/>
            <a:ext cx="340425" cy="215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4" name="Triangle"/>
          <p:cNvSpPr/>
          <p:nvPr/>
        </p:nvSpPr>
        <p:spPr>
          <a:xfrm flipH="1">
            <a:off x="2634300" y="7782013"/>
            <a:ext cx="319075" cy="215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5" name="Triangle"/>
          <p:cNvSpPr/>
          <p:nvPr/>
        </p:nvSpPr>
        <p:spPr>
          <a:xfrm flipH="1" rot="16200000">
            <a:off x="2675110" y="6228331"/>
            <a:ext cx="237455" cy="403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6" name="Triangle"/>
          <p:cNvSpPr/>
          <p:nvPr/>
        </p:nvSpPr>
        <p:spPr>
          <a:xfrm flipH="1" rot="10800000">
            <a:off x="1173891" y="6307697"/>
            <a:ext cx="403923" cy="245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7" name="Rounded Rectangle"/>
          <p:cNvSpPr/>
          <p:nvPr/>
        </p:nvSpPr>
        <p:spPr>
          <a:xfrm>
            <a:off x="1241004" y="6365380"/>
            <a:ext cx="1657617" cy="1600201"/>
          </a:xfrm>
          <a:prstGeom prst="roundRect">
            <a:avLst>
              <a:gd name="adj" fmla="val 15538"/>
            </a:avLst>
          </a:prstGeom>
          <a:ln w="63500">
            <a:solidFill>
              <a:srgbClr val="1C7C54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8" name="Triangle"/>
          <p:cNvSpPr/>
          <p:nvPr/>
        </p:nvSpPr>
        <p:spPr>
          <a:xfrm>
            <a:off x="1158858" y="9632700"/>
            <a:ext cx="340426" cy="21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9" name="Triangle"/>
          <p:cNvSpPr/>
          <p:nvPr/>
        </p:nvSpPr>
        <p:spPr>
          <a:xfrm flipH="1">
            <a:off x="2507116" y="9672173"/>
            <a:ext cx="501728" cy="237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0" name="Triangle"/>
          <p:cNvSpPr/>
          <p:nvPr/>
        </p:nvSpPr>
        <p:spPr>
          <a:xfrm flipH="1" rot="16200000">
            <a:off x="2660078" y="8079018"/>
            <a:ext cx="237454" cy="403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1" name="Triangle"/>
          <p:cNvSpPr/>
          <p:nvPr/>
        </p:nvSpPr>
        <p:spPr>
          <a:xfrm flipH="1" rot="10800000">
            <a:off x="1158858" y="8158384"/>
            <a:ext cx="403924" cy="215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2" name="Triangle"/>
          <p:cNvSpPr/>
          <p:nvPr/>
        </p:nvSpPr>
        <p:spPr>
          <a:xfrm flipH="1" rot="19800000">
            <a:off x="2536752" y="9715858"/>
            <a:ext cx="501728" cy="237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3" name="Triangle"/>
          <p:cNvSpPr/>
          <p:nvPr/>
        </p:nvSpPr>
        <p:spPr>
          <a:xfrm>
            <a:off x="1205640" y="9726927"/>
            <a:ext cx="501728" cy="215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4" name="Rounded Rectangle"/>
          <p:cNvSpPr/>
          <p:nvPr/>
        </p:nvSpPr>
        <p:spPr>
          <a:xfrm>
            <a:off x="1241004" y="8221450"/>
            <a:ext cx="1657617" cy="1600201"/>
          </a:xfrm>
          <a:prstGeom prst="roundRect">
            <a:avLst>
              <a:gd name="adj" fmla="val 15538"/>
            </a:avLst>
          </a:prstGeom>
          <a:ln w="63500">
            <a:solidFill>
              <a:srgbClr val="1C7C54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5" name="Dr. Maggie Stanislawski"/>
          <p:cNvSpPr/>
          <p:nvPr/>
        </p:nvSpPr>
        <p:spPr>
          <a:xfrm>
            <a:off x="3023515" y="4605579"/>
            <a:ext cx="2512185" cy="1256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1C7C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Dr. Maggie Stanislawski</a:t>
            </a:r>
          </a:p>
        </p:txBody>
      </p:sp>
      <p:sp>
        <p:nvSpPr>
          <p:cNvPr id="536" name="Ashley Scadden"/>
          <p:cNvSpPr/>
          <p:nvPr/>
        </p:nvSpPr>
        <p:spPr>
          <a:xfrm>
            <a:off x="3023515" y="6537434"/>
            <a:ext cx="2512185" cy="1256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1C7C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Ashley Scadden</a:t>
            </a:r>
          </a:p>
        </p:txBody>
      </p:sp>
      <p:sp>
        <p:nvSpPr>
          <p:cNvPr id="537" name="Emily Yeo"/>
          <p:cNvSpPr/>
          <p:nvPr/>
        </p:nvSpPr>
        <p:spPr>
          <a:xfrm>
            <a:off x="3023515" y="8393503"/>
            <a:ext cx="2512185" cy="1256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1C7C5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Emily Yeo</a:t>
            </a:r>
          </a:p>
        </p:txBody>
      </p:sp>
      <p:pic>
        <p:nvPicPr>
          <p:cNvPr id="538" name="IMG_2886.pdf" descr="IMG_2886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733513" y="1347808"/>
            <a:ext cx="6871780" cy="5153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som_DeptBiomedicalnformatics_h_clr.png" descr="som_DeptBiomedicalnformatics_h_clr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31644" y="10451222"/>
            <a:ext cx="9585978" cy="179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7" grpId="1"/>
      <p:bldP build="whole" bldLvl="1" animBg="1" rev="0" advAuto="0" spid="510" grpId="4"/>
      <p:bldP build="whole" bldLvl="1" animBg="1" rev="0" advAuto="0" spid="538" grpId="9"/>
      <p:bldP build="whole" bldLvl="1" animBg="1" rev="0" advAuto="0" spid="508" grpId="2"/>
      <p:bldP build="whole" bldLvl="1" animBg="1" rev="0" advAuto="0" spid="501" grpId="8"/>
      <p:bldP build="whole" bldLvl="1" animBg="1" rev="0" advAuto="0" spid="509" grpId="3"/>
      <p:bldP build="whole" bldLvl="1" animBg="1" rev="0" advAuto="0" spid="512" grpId="6"/>
      <p:bldP build="whole" bldLvl="1" animBg="1" rev="0" advAuto="0" spid="539" grpId="5"/>
      <p:bldP build="whole" bldLvl="1" animBg="1" rev="0" advAuto="0" spid="511" grpId="7"/>
      <p:bldP build="whole" bldLvl="1" animBg="1" rev="0" advAuto="0" spid="517" grpId="1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C7C54"/>
                </a:solidFill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esity is a chronic disease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b="1" sz="7000">
                <a:solidFill>
                  <a:srgbClr val="1A1A1A"/>
                </a:solidFill>
              </a:defRPr>
            </a:pPr>
            <a:r>
              <a:rPr>
                <a:solidFill>
                  <a:srgbClr val="1C7C54"/>
                </a:solidFill>
              </a:rPr>
              <a:t>Obesity </a:t>
            </a:r>
            <a:r>
              <a:t>is a chronic disease</a:t>
            </a:r>
          </a:p>
        </p:txBody>
      </p:sp>
      <p:pic>
        <p:nvPicPr>
          <p:cNvPr id="170" name="BFI_bw_left.png" descr="BFI_bw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Untitled.png" descr="Untitled.png"/>
          <p:cNvPicPr>
            <a:picLocks noChangeAspect="1"/>
          </p:cNvPicPr>
          <p:nvPr/>
        </p:nvPicPr>
        <p:blipFill>
          <a:blip r:embed="rId4">
            <a:extLst/>
          </a:blip>
          <a:srcRect l="0" t="22882" r="0" b="0"/>
          <a:stretch>
            <a:fillRect/>
          </a:stretch>
        </p:blipFill>
        <p:spPr>
          <a:xfrm>
            <a:off x="1086612" y="5413403"/>
            <a:ext cx="11387153" cy="614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Untitled (2).png" descr="Untitled (2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Untitled (3).png" descr="Untitled (3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44532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Untitled (5).png" descr="Untitled (5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8829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Untitled (7).png" descr="Untitled (7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Untitled (9).png" descr="Untitled (9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Untitled (11).png" descr="Untitled (11)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Calcaterra et al. 2023"/>
          <p:cNvSpPr/>
          <p:nvPr/>
        </p:nvSpPr>
        <p:spPr>
          <a:xfrm>
            <a:off x="14371941" y="11825838"/>
            <a:ext cx="7806938" cy="4703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Calcaterra et al. 2023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518532" y="3338509"/>
            <a:ext cx="10795001" cy="803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226" t="7733" r="8226" b="46967"/>
          <a:stretch>
            <a:fillRect/>
          </a:stretch>
        </p:blipFill>
        <p:spPr>
          <a:xfrm>
            <a:off x="511008" y="4591887"/>
            <a:ext cx="12049285" cy="802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827" t="51878" r="7624" b="2821"/>
          <a:stretch>
            <a:fillRect/>
          </a:stretch>
        </p:blipFill>
        <p:spPr>
          <a:xfrm>
            <a:off x="12293225" y="4591887"/>
            <a:ext cx="12049285" cy="802544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Potential Causes of Obesity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b="1" sz="7000">
                <a:solidFill>
                  <a:srgbClr val="1A1A1A"/>
                </a:solidFill>
              </a:defRPr>
            </a:pPr>
            <a:r>
              <a:t>Potential Causes of </a:t>
            </a:r>
            <a:r>
              <a:rPr>
                <a:solidFill>
                  <a:srgbClr val="1C7C54"/>
                </a:solidFill>
              </a:rPr>
              <a:t>Obesity</a:t>
            </a:r>
          </a:p>
        </p:txBody>
      </p:sp>
      <p:pic>
        <p:nvPicPr>
          <p:cNvPr id="186" name="BFI_bw_left.png" descr="BFI_bw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Untitled (2).png" descr="Untitled (2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Untitled (3).png" descr="Untitled (3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44532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Untitled (5).png" descr="Untitled (5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98829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Untitled (7).png" descr="Untitled (7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Untitled (9).png" descr="Untitled (9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Untitled (11).png" descr="Untitled (11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8226" t="7733" r="8226" b="46967"/>
          <a:stretch>
            <a:fillRect/>
          </a:stretch>
        </p:blipFill>
        <p:spPr>
          <a:xfrm>
            <a:off x="511008" y="4591887"/>
            <a:ext cx="12049285" cy="802544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Potential Causes of Obesity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b="1" sz="7000">
                <a:solidFill>
                  <a:srgbClr val="1A1A1A"/>
                </a:solidFill>
              </a:defRPr>
            </a:pPr>
            <a:r>
              <a:t>Potential Causes of </a:t>
            </a:r>
            <a:r>
              <a:rPr>
                <a:solidFill>
                  <a:srgbClr val="1C7C54"/>
                </a:solidFill>
              </a:rPr>
              <a:t>Obesity</a:t>
            </a:r>
          </a:p>
        </p:txBody>
      </p:sp>
      <p:pic>
        <p:nvPicPr>
          <p:cNvPr id="196" name="BFI_bw_left.png" descr="BFI_bw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9486" t="31879" r="8226" b="46967"/>
          <a:stretch>
            <a:fillRect/>
          </a:stretch>
        </p:blipFill>
        <p:spPr>
          <a:xfrm>
            <a:off x="5019409" y="8869703"/>
            <a:ext cx="7540884" cy="3747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8827" t="51878" r="7624" b="2821"/>
          <a:stretch>
            <a:fillRect/>
          </a:stretch>
        </p:blipFill>
        <p:spPr>
          <a:xfrm>
            <a:off x="12293225" y="4591887"/>
            <a:ext cx="12049285" cy="8025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Untitled (2).png" descr="Untitled (2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Untitled (3).png" descr="Untitled (3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44532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Untitled (5).png" descr="Untitled (5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98829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Untitled (7).png" descr="Untitled (7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Untitled (9).png" descr="Untitled (9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Untitled (11).png" descr="Untitled (11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Untitled (5).png" descr="Untitled (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8829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Untitled (7).png" descr="Untitled (7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Untitled (9).png" descr="Untitled (9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Untitled (11).png" descr="Untitled (1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Daily Caloric Restriction vs Intermittent Fasting Trial…"/>
          <p:cNvSpPr/>
          <p:nvPr/>
        </p:nvSpPr>
        <p:spPr>
          <a:xfrm>
            <a:off x="1212850" y="1151457"/>
            <a:ext cx="22702568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b="1" sz="7000">
                <a:solidFill>
                  <a:srgbClr val="1A1A1A"/>
                </a:solidFill>
              </a:defRPr>
            </a:pPr>
            <a:r>
              <a:rPr>
                <a:solidFill>
                  <a:srgbClr val="1C7C54"/>
                </a:solidFill>
              </a:rPr>
              <a:t>D</a:t>
            </a:r>
            <a:r>
              <a:t>aily Caloric </a:t>
            </a:r>
            <a:r>
              <a:rPr>
                <a:solidFill>
                  <a:srgbClr val="1C7C54"/>
                </a:solidFill>
              </a:rPr>
              <a:t>R</a:t>
            </a:r>
            <a:r>
              <a:t>estriction vs </a:t>
            </a:r>
            <a:r>
              <a:rPr>
                <a:solidFill>
                  <a:srgbClr val="1C7C54"/>
                </a:solidFill>
              </a:rPr>
              <a:t>I</a:t>
            </a:r>
            <a:r>
              <a:t>ntermittent </a:t>
            </a:r>
            <a:r>
              <a:rPr>
                <a:solidFill>
                  <a:srgbClr val="1C7C54"/>
                </a:solidFill>
              </a:rPr>
              <a:t>F</a:t>
            </a:r>
            <a:r>
              <a:t>asting </a:t>
            </a:r>
            <a:r>
              <a:rPr>
                <a:solidFill>
                  <a:srgbClr val="1C7C54"/>
                </a:solidFill>
              </a:rPr>
              <a:t>T</a:t>
            </a:r>
            <a:r>
              <a:t>rial</a:t>
            </a:r>
          </a:p>
          <a:p>
            <a:pPr algn="l" defTabSz="825500">
              <a:defRPr b="1" sz="7000">
                <a:solidFill>
                  <a:srgbClr val="1C7C54"/>
                </a:solidFill>
              </a:defRPr>
            </a:pPr>
            <a:r>
              <a:t>DRIFT</a:t>
            </a:r>
          </a:p>
        </p:txBody>
      </p:sp>
      <p:pic>
        <p:nvPicPr>
          <p:cNvPr id="211" name="BFI_bw_left.png" descr="BFI_bw_lef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Untitled (4).png" descr="Untitled (4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Rectangle"/>
          <p:cNvSpPr/>
          <p:nvPr/>
        </p:nvSpPr>
        <p:spPr>
          <a:xfrm>
            <a:off x="12219066" y="6912457"/>
            <a:ext cx="1764200" cy="4601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181548" y="2400924"/>
            <a:ext cx="13839237" cy="1026254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DRIFT"/>
          <p:cNvSpPr/>
          <p:nvPr/>
        </p:nvSpPr>
        <p:spPr>
          <a:xfrm>
            <a:off x="3980844" y="6507540"/>
            <a:ext cx="2332012" cy="1270001"/>
          </a:xfrm>
          <a:prstGeom prst="roundRect">
            <a:avLst>
              <a:gd name="adj" fmla="val 15000"/>
            </a:avLst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DRIFT</a:t>
            </a:r>
          </a:p>
        </p:txBody>
      </p:sp>
      <p:sp>
        <p:nvSpPr>
          <p:cNvPr id="216" name="Rectangle"/>
          <p:cNvSpPr/>
          <p:nvPr/>
        </p:nvSpPr>
        <p:spPr>
          <a:xfrm>
            <a:off x="13356302" y="7810803"/>
            <a:ext cx="2480412" cy="63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7" name="Untitled (2).png" descr="Untitled (2)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aily Caloric Restriction vs Intermittent Fasting Trial…"/>
          <p:cNvSpPr/>
          <p:nvPr/>
        </p:nvSpPr>
        <p:spPr>
          <a:xfrm>
            <a:off x="1212850" y="1151457"/>
            <a:ext cx="22702568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825500">
              <a:defRPr b="1" sz="7000">
                <a:solidFill>
                  <a:srgbClr val="1A1A1A"/>
                </a:solidFill>
              </a:defRPr>
            </a:pPr>
            <a:r>
              <a:rPr>
                <a:solidFill>
                  <a:srgbClr val="1C7C54"/>
                </a:solidFill>
              </a:rPr>
              <a:t>D</a:t>
            </a:r>
            <a:r>
              <a:t>aily Caloric </a:t>
            </a:r>
            <a:r>
              <a:rPr>
                <a:solidFill>
                  <a:srgbClr val="1C7C54"/>
                </a:solidFill>
              </a:rPr>
              <a:t>R</a:t>
            </a:r>
            <a:r>
              <a:t>estriction vs </a:t>
            </a:r>
            <a:r>
              <a:rPr>
                <a:solidFill>
                  <a:srgbClr val="1C7C54"/>
                </a:solidFill>
              </a:rPr>
              <a:t>I</a:t>
            </a:r>
            <a:r>
              <a:t>ntermittent </a:t>
            </a:r>
            <a:r>
              <a:rPr>
                <a:solidFill>
                  <a:srgbClr val="1C7C54"/>
                </a:solidFill>
              </a:rPr>
              <a:t>F</a:t>
            </a:r>
            <a:r>
              <a:t>asting </a:t>
            </a:r>
            <a:r>
              <a:rPr>
                <a:solidFill>
                  <a:srgbClr val="1C7C54"/>
                </a:solidFill>
              </a:rPr>
              <a:t>T</a:t>
            </a:r>
            <a:r>
              <a:t>rial</a:t>
            </a:r>
          </a:p>
          <a:p>
            <a:pPr algn="l" defTabSz="825500">
              <a:defRPr b="1" sz="7000">
                <a:solidFill>
                  <a:srgbClr val="1C7C54"/>
                </a:solidFill>
              </a:defRPr>
            </a:pPr>
            <a:r>
              <a:t>DRIFT</a:t>
            </a:r>
          </a:p>
        </p:txBody>
      </p:sp>
      <p:pic>
        <p:nvPicPr>
          <p:cNvPr id="222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Untitled (5).png" descr="Untitled (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8829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Untitled (7).png" descr="Untitled (7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Untitled (9).png" descr="Untitled (9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Untitled (11).png" descr="Untitled (1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Untitled (4).png" descr="Untitled (4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Rectangle"/>
          <p:cNvSpPr/>
          <p:nvPr/>
        </p:nvSpPr>
        <p:spPr>
          <a:xfrm>
            <a:off x="12219066" y="6912457"/>
            <a:ext cx="1764200" cy="4601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8">
            <a:alphaModFix amt="50000"/>
            <a:extLst/>
          </a:blip>
          <a:stretch>
            <a:fillRect/>
          </a:stretch>
        </p:blipFill>
        <p:spPr>
          <a:xfrm>
            <a:off x="6181548" y="2400924"/>
            <a:ext cx="13839237" cy="10262543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DRIFT"/>
          <p:cNvSpPr/>
          <p:nvPr/>
        </p:nvSpPr>
        <p:spPr>
          <a:xfrm>
            <a:off x="3980844" y="6507540"/>
            <a:ext cx="2332012" cy="1270001"/>
          </a:xfrm>
          <a:prstGeom prst="roundRect">
            <a:avLst>
              <a:gd name="adj" fmla="val 15000"/>
            </a:avLst>
          </a:prstGeom>
          <a:ln w="63500">
            <a:solidFill>
              <a:srgbClr val="000000">
                <a:alpha val="5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DRIFT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34081" t="87668" r="53259" b="2646"/>
          <a:stretch>
            <a:fillRect/>
          </a:stretch>
        </p:blipFill>
        <p:spPr>
          <a:xfrm>
            <a:off x="10898213" y="11397945"/>
            <a:ext cx="1751848" cy="99397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Rounded Rectangle"/>
          <p:cNvSpPr/>
          <p:nvPr/>
        </p:nvSpPr>
        <p:spPr>
          <a:xfrm>
            <a:off x="10888392" y="11425528"/>
            <a:ext cx="1771450" cy="939007"/>
          </a:xfrm>
          <a:prstGeom prst="roundRect">
            <a:avLst>
              <a:gd name="adj" fmla="val 20287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Arrow"/>
          <p:cNvSpPr/>
          <p:nvPr/>
        </p:nvSpPr>
        <p:spPr>
          <a:xfrm rot="19800000">
            <a:off x="8636806" y="12324322"/>
            <a:ext cx="2395512" cy="800101"/>
          </a:xfrm>
          <a:prstGeom prst="rightArrow">
            <a:avLst>
              <a:gd name="adj1" fmla="val 17880"/>
              <a:gd name="adj2" fmla="val 693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Rectangle"/>
          <p:cNvSpPr/>
          <p:nvPr/>
        </p:nvSpPr>
        <p:spPr>
          <a:xfrm>
            <a:off x="13356302" y="7810803"/>
            <a:ext cx="2480412" cy="635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35" name="Untitled (2).png" descr="Untitled (2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search Questions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A1A1A"/>
                </a:solidFill>
              </a:defRPr>
            </a:lvl1pPr>
          </a:lstStyle>
          <a:p>
            <a:pPr/>
            <a:r>
              <a:t>Research Questions</a:t>
            </a:r>
          </a:p>
        </p:txBody>
      </p:sp>
      <p:pic>
        <p:nvPicPr>
          <p:cNvPr id="238" name="BFI_bw_left.png" descr="BFI_bw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Are there associations between participant BMI genetic risk scores and weight loss?"/>
          <p:cNvSpPr/>
          <p:nvPr/>
        </p:nvSpPr>
        <p:spPr>
          <a:xfrm>
            <a:off x="1212850" y="4370454"/>
            <a:ext cx="21958300" cy="38431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825500"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Are there associations between participant BMI genetic risk scores and weight loss?</a:t>
            </a:r>
          </a:p>
        </p:txBody>
      </p:sp>
      <p:pic>
        <p:nvPicPr>
          <p:cNvPr id="240" name="Untitled (7).png" descr="Untitled (7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Untitled (9).png" descr="Untitled (9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Untitled (11).png" descr="Untitled (1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Untitled (6).png" descr="Untitled (6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13169" r="0" b="0"/>
          <a:stretch>
            <a:fillRect/>
          </a:stretch>
        </p:blipFill>
        <p:spPr>
          <a:xfrm>
            <a:off x="3596641" y="6436371"/>
            <a:ext cx="17190718" cy="6787993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Healthy lifestyle can prevent multi-morbidities even for individual at high genetic risk"/>
          <p:cNvSpPr/>
          <p:nvPr/>
        </p:nvSpPr>
        <p:spPr>
          <a:xfrm>
            <a:off x="12557761" y="5210537"/>
            <a:ext cx="7807951" cy="1270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Healthy lifestyle can prevent multi-morbidities even for individual at high genetic risk </a:t>
            </a:r>
          </a:p>
        </p:txBody>
      </p:sp>
      <p:sp>
        <p:nvSpPr>
          <p:cNvPr id="246" name="Increased risk of obesity and obesity related morbidities in high genetic risk group"/>
          <p:cNvSpPr/>
          <p:nvPr/>
        </p:nvSpPr>
        <p:spPr>
          <a:xfrm>
            <a:off x="4317694" y="5210537"/>
            <a:ext cx="7807950" cy="1270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2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Increased risk of obesity and obesity related morbidities in high genetic risk group</a:t>
            </a:r>
          </a:p>
        </p:txBody>
      </p:sp>
      <p:pic>
        <p:nvPicPr>
          <p:cNvPr id="247" name="Untitled (4).png" descr="Untitled (4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Untitled (2).png" descr="Untitled (2)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search Questions"/>
          <p:cNvSpPr/>
          <p:nvPr/>
        </p:nvSpPr>
        <p:spPr>
          <a:xfrm>
            <a:off x="1212850" y="1181377"/>
            <a:ext cx="21958300" cy="2965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825500">
              <a:defRPr b="1" sz="7000">
                <a:solidFill>
                  <a:srgbClr val="1A1A1A"/>
                </a:solidFill>
              </a:defRPr>
            </a:lvl1pPr>
          </a:lstStyle>
          <a:p>
            <a:pPr/>
            <a:r>
              <a:t>Research Questions</a:t>
            </a:r>
          </a:p>
        </p:txBody>
      </p:sp>
      <p:pic>
        <p:nvPicPr>
          <p:cNvPr id="253" name="BFI_bw_left.png" descr="BFI_bw_le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2827000"/>
            <a:ext cx="3135641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Are there associations between participant BMI genetic risk scores and weight loss?…"/>
          <p:cNvSpPr/>
          <p:nvPr/>
        </p:nvSpPr>
        <p:spPr>
          <a:xfrm>
            <a:off x="1212850" y="4370454"/>
            <a:ext cx="21958300" cy="38431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 defTabSz="825500">
              <a:defRPr sz="38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Are there associations between participant BMI genetic risk scores and weight loss?</a:t>
            </a:r>
          </a:p>
          <a:p>
            <a:pPr lvl="1" algn="l" defTabSz="825500"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lvl="1" algn="l" defTabSz="825500">
              <a:defRPr sz="3800">
                <a:solidFill>
                  <a:srgbClr val="1A1A1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Are there gut microbial attributes that can be used to identify the difference in participant’s actual BMI vs genetic risk? </a:t>
            </a:r>
          </a:p>
        </p:txBody>
      </p:sp>
      <p:pic>
        <p:nvPicPr>
          <p:cNvPr id="255" name="Untitled (5).png" descr="Untitled (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8829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Untitled (7).png" descr="Untitled (7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Untitled (9).png" descr="Untitled (9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Untitled (11).png" descr="Untitled (1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Untitled (7).png" descr="Untitled (7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53125" y="1274445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Untitled (9).png" descr="Untitled (9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07422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Untitled (11).png" descr="Untitled (11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61719" y="12724407"/>
            <a:ext cx="11430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Untitled (6).png" descr="Untitled (6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796000" y="12750800"/>
            <a:ext cx="11430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Untitled (4).png" descr="Untitled (4)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344532" y="12750800"/>
            <a:ext cx="1143001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Untitled (2).png" descr="Untitled (2)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90234" y="12744450"/>
            <a:ext cx="1143001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